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7" r:id="rId11"/>
    <p:sldId id="269" r:id="rId12"/>
    <p:sldId id="270" r:id="rId13"/>
    <p:sldId id="272" r:id="rId14"/>
    <p:sldId id="273" r:id="rId15"/>
    <p:sldId id="277" r:id="rId16"/>
    <p:sldId id="271" r:id="rId17"/>
    <p:sldId id="276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C6789-B8F4-4BF4-A057-B511F48CCAB6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9AAB060-7257-496F-A18C-74C2F89AE14C}">
      <dgm:prSet phldrT="[Text]" phldr="0"/>
      <dgm:spPr/>
      <dgm:t>
        <a:bodyPr/>
        <a:lstStyle/>
        <a:p>
          <a:pPr rtl="0"/>
          <a:r>
            <a:rPr lang="en-US">
              <a:latin typeface="Georgia Pro"/>
            </a:rPr>
            <a:t>Good Candidates</a:t>
          </a:r>
          <a:endParaRPr lang="en-US"/>
        </a:p>
      </dgm:t>
    </dgm:pt>
    <dgm:pt modelId="{52E2315E-FED4-4681-9C7E-C7483EEA8CE3}" type="parTrans" cxnId="{D81E5C65-D449-4E63-9935-2555B78C7DB2}">
      <dgm:prSet/>
      <dgm:spPr/>
      <dgm:t>
        <a:bodyPr/>
        <a:lstStyle/>
        <a:p>
          <a:endParaRPr lang="en-US"/>
        </a:p>
      </dgm:t>
    </dgm:pt>
    <dgm:pt modelId="{D3712231-B166-4492-ABC4-584730E470D0}" type="sibTrans" cxnId="{D81E5C65-D449-4E63-9935-2555B78C7DB2}">
      <dgm:prSet/>
      <dgm:spPr/>
      <dgm:t>
        <a:bodyPr/>
        <a:lstStyle/>
        <a:p>
          <a:endParaRPr lang="en-US"/>
        </a:p>
      </dgm:t>
    </dgm:pt>
    <dgm:pt modelId="{66229149-8FD2-4936-8CF6-2B0B94D469DA}">
      <dgm:prSet phldrT="[Text]" phldr="0"/>
      <dgm:spPr/>
      <dgm:t>
        <a:bodyPr/>
        <a:lstStyle/>
        <a:p>
          <a:pPr rtl="0"/>
          <a:r>
            <a:rPr lang="en-US">
              <a:latin typeface="Georgia Pro"/>
            </a:rPr>
            <a:t>Bad Candidates</a:t>
          </a:r>
          <a:endParaRPr lang="en-US"/>
        </a:p>
      </dgm:t>
    </dgm:pt>
    <dgm:pt modelId="{A58D76AB-2990-43D3-A1D6-610691A055F8}" type="parTrans" cxnId="{11951586-7702-40A0-A457-43BD2C9EBFC8}">
      <dgm:prSet/>
      <dgm:spPr/>
      <dgm:t>
        <a:bodyPr/>
        <a:lstStyle/>
        <a:p>
          <a:endParaRPr lang="en-US"/>
        </a:p>
      </dgm:t>
    </dgm:pt>
    <dgm:pt modelId="{891F2AE4-E2B8-4807-827E-E6C4A9AA0460}" type="sibTrans" cxnId="{11951586-7702-40A0-A457-43BD2C9EBFC8}">
      <dgm:prSet/>
      <dgm:spPr/>
      <dgm:t>
        <a:bodyPr/>
        <a:lstStyle/>
        <a:p>
          <a:endParaRPr lang="en-US"/>
        </a:p>
      </dgm:t>
    </dgm:pt>
    <dgm:pt modelId="{3696DBF3-EADF-47B5-BC95-280BBF56EAED}">
      <dgm:prSet phldrT="[Text]" phldr="0"/>
      <dgm:spPr/>
      <dgm:t>
        <a:bodyPr/>
        <a:lstStyle/>
        <a:p>
          <a:pPr rtl="0"/>
          <a:r>
            <a:rPr lang="en-US">
              <a:latin typeface="Georgia Pro"/>
            </a:rPr>
            <a:t>Very short or very long retention periods</a:t>
          </a:r>
          <a:endParaRPr lang="en-US"/>
        </a:p>
      </dgm:t>
    </dgm:pt>
    <dgm:pt modelId="{505A35EB-8BDF-46FB-89F8-E895B7D0C5C0}" type="parTrans" cxnId="{1048ABDE-B636-4B35-A8E6-559E1AA1B445}">
      <dgm:prSet/>
      <dgm:spPr/>
      <dgm:t>
        <a:bodyPr/>
        <a:lstStyle/>
        <a:p>
          <a:endParaRPr lang="en-US"/>
        </a:p>
      </dgm:t>
    </dgm:pt>
    <dgm:pt modelId="{32479717-20B3-4233-B884-6D994F6058FE}" type="sibTrans" cxnId="{1048ABDE-B636-4B35-A8E6-559E1AA1B445}">
      <dgm:prSet/>
      <dgm:spPr/>
      <dgm:t>
        <a:bodyPr/>
        <a:lstStyle/>
        <a:p>
          <a:endParaRPr lang="en-US"/>
        </a:p>
      </dgm:t>
    </dgm:pt>
    <dgm:pt modelId="{26069015-3D4A-4570-A198-A9FAE26B504B}">
      <dgm:prSet phldrT="[Text]" phldr="0"/>
      <dgm:spPr/>
      <dgm:t>
        <a:bodyPr/>
        <a:lstStyle/>
        <a:p>
          <a:pPr rtl="0"/>
          <a:r>
            <a:rPr lang="en-US">
              <a:latin typeface="Georgia Pro"/>
            </a:rPr>
            <a:t>Records rarely accessed</a:t>
          </a:r>
          <a:endParaRPr lang="en-US"/>
        </a:p>
      </dgm:t>
    </dgm:pt>
    <dgm:pt modelId="{AA396265-9209-470D-A01B-C22F80795294}" type="parTrans" cxnId="{0F9026DE-0A00-4618-A455-71474F8742B7}">
      <dgm:prSet/>
      <dgm:spPr/>
      <dgm:t>
        <a:bodyPr/>
        <a:lstStyle/>
        <a:p>
          <a:endParaRPr lang="en-US"/>
        </a:p>
      </dgm:t>
    </dgm:pt>
    <dgm:pt modelId="{72BCD072-C74E-465C-B196-4A5EC6CCF548}" type="sibTrans" cxnId="{0F9026DE-0A00-4618-A455-71474F8742B7}">
      <dgm:prSet/>
      <dgm:spPr/>
      <dgm:t>
        <a:bodyPr/>
        <a:lstStyle/>
        <a:p>
          <a:endParaRPr lang="en-US"/>
        </a:p>
      </dgm:t>
    </dgm:pt>
    <dgm:pt modelId="{F8E2E71D-D0BA-436A-945E-DF48040597C1}">
      <dgm:prSet phldrT="[Text]" phldr="0"/>
      <dgm:spPr/>
      <dgm:t>
        <a:bodyPr/>
        <a:lstStyle/>
        <a:p>
          <a:pPr rtl="0"/>
          <a:r>
            <a:rPr lang="en-US">
              <a:latin typeface="Georgia Pro"/>
            </a:rPr>
            <a:t>Papers in poor condition</a:t>
          </a:r>
          <a:endParaRPr lang="en-US"/>
        </a:p>
      </dgm:t>
    </dgm:pt>
    <dgm:pt modelId="{AAC5F3C9-D895-4B4E-A17B-D40A5487692D}" type="parTrans" cxnId="{735E9307-AFB4-4E98-84B6-2948F4325A9B}">
      <dgm:prSet/>
      <dgm:spPr/>
      <dgm:t>
        <a:bodyPr/>
        <a:lstStyle/>
        <a:p>
          <a:endParaRPr lang="en-US"/>
        </a:p>
      </dgm:t>
    </dgm:pt>
    <dgm:pt modelId="{FB6756D9-FD78-4BCB-A4B8-C87F2D3F6B49}" type="sibTrans" cxnId="{735E9307-AFB4-4E98-84B6-2948F4325A9B}">
      <dgm:prSet/>
      <dgm:spPr/>
      <dgm:t>
        <a:bodyPr/>
        <a:lstStyle/>
        <a:p>
          <a:endParaRPr lang="en-US"/>
        </a:p>
      </dgm:t>
    </dgm:pt>
    <dgm:pt modelId="{573906A7-725F-4FC4-82FA-CDB6B6F37855}">
      <dgm:prSet phldr="0"/>
      <dgm:spPr/>
      <dgm:t>
        <a:bodyPr/>
        <a:lstStyle/>
        <a:p>
          <a:r>
            <a:rPr lang="en-US">
              <a:latin typeface="Georgia Pro"/>
            </a:rPr>
            <a:t>Mid-range retention periods</a:t>
          </a:r>
          <a:endParaRPr lang="en-US"/>
        </a:p>
      </dgm:t>
    </dgm:pt>
    <dgm:pt modelId="{29B709F2-2F95-4308-8A11-D50058D410E2}" type="parTrans" cxnId="{93F4CD6B-5C1D-4735-ACF3-0A6895C3A9E6}">
      <dgm:prSet/>
      <dgm:spPr/>
    </dgm:pt>
    <dgm:pt modelId="{1C6F2E62-F4CF-4AB2-B06F-0FFDF50DA94E}" type="sibTrans" cxnId="{93F4CD6B-5C1D-4735-ACF3-0A6895C3A9E6}">
      <dgm:prSet/>
      <dgm:spPr/>
    </dgm:pt>
    <dgm:pt modelId="{3D961B9A-F0AC-417A-96BD-EC4E699814EF}">
      <dgm:prSet phldr="0"/>
      <dgm:spPr/>
      <dgm:t>
        <a:bodyPr/>
        <a:lstStyle/>
        <a:p>
          <a:pPr rtl="0"/>
          <a:r>
            <a:rPr lang="en-US">
              <a:latin typeface="Georgia Pro"/>
            </a:rPr>
            <a:t>Newly created records</a:t>
          </a:r>
        </a:p>
      </dgm:t>
    </dgm:pt>
    <dgm:pt modelId="{5B3423E0-6861-4DA1-9D2D-3CC67DF914F2}" type="parTrans" cxnId="{12847851-0195-47F2-942C-7E9054B939DD}">
      <dgm:prSet/>
      <dgm:spPr/>
    </dgm:pt>
    <dgm:pt modelId="{510CCAE8-968B-4D44-9289-0479EA06D850}" type="sibTrans" cxnId="{12847851-0195-47F2-942C-7E9054B939DD}">
      <dgm:prSet/>
      <dgm:spPr/>
    </dgm:pt>
    <dgm:pt modelId="{C52E13D4-A29E-47C1-8F46-2720408D2CC3}">
      <dgm:prSet phldr="0"/>
      <dgm:spPr/>
      <dgm:t>
        <a:bodyPr/>
        <a:lstStyle/>
        <a:p>
          <a:pPr rtl="0"/>
          <a:r>
            <a:rPr lang="en-US">
              <a:latin typeface="Georgia Pro"/>
            </a:rPr>
            <a:t>Records often accessed (by department, or TPIA requests)</a:t>
          </a:r>
        </a:p>
      </dgm:t>
    </dgm:pt>
    <dgm:pt modelId="{D70FC670-E854-4BB2-9249-ACB8B4B25EB5}" type="parTrans" cxnId="{3137BB22-3FE5-4959-816B-A97AC63183AA}">
      <dgm:prSet/>
      <dgm:spPr/>
    </dgm:pt>
    <dgm:pt modelId="{103F0C79-DE91-490E-AE6F-A2CB01E1B75A}" type="sibTrans" cxnId="{3137BB22-3FE5-4959-816B-A97AC63183AA}">
      <dgm:prSet/>
      <dgm:spPr/>
    </dgm:pt>
    <dgm:pt modelId="{4F2A7525-9417-4C14-8CE9-0CD9A498C37C}" type="pres">
      <dgm:prSet presAssocID="{69FC6789-B8F4-4BF4-A057-B511F48CCAB6}" presName="Name0" presStyleCnt="0">
        <dgm:presLayoutVars>
          <dgm:dir/>
          <dgm:animLvl val="lvl"/>
          <dgm:resizeHandles val="exact"/>
        </dgm:presLayoutVars>
      </dgm:prSet>
      <dgm:spPr/>
    </dgm:pt>
    <dgm:pt modelId="{5401C877-2010-4042-BDC6-235678F06A2A}" type="pres">
      <dgm:prSet presAssocID="{19AAB060-7257-496F-A18C-74C2F89AE14C}" presName="composite" presStyleCnt="0"/>
      <dgm:spPr/>
    </dgm:pt>
    <dgm:pt modelId="{D46EF296-8566-47E5-97FD-5E61692A332B}" type="pres">
      <dgm:prSet presAssocID="{19AAB060-7257-496F-A18C-74C2F89AE14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C5F8DEC-6BD0-4D0C-A0E7-C614047AAE48}" type="pres">
      <dgm:prSet presAssocID="{19AAB060-7257-496F-A18C-74C2F89AE14C}" presName="desTx" presStyleLbl="alignAccFollowNode1" presStyleIdx="0" presStyleCnt="2">
        <dgm:presLayoutVars>
          <dgm:bulletEnabled val="1"/>
        </dgm:presLayoutVars>
      </dgm:prSet>
      <dgm:spPr/>
    </dgm:pt>
    <dgm:pt modelId="{10F8473D-7703-4341-856F-C841727DF71A}" type="pres">
      <dgm:prSet presAssocID="{D3712231-B166-4492-ABC4-584730E470D0}" presName="space" presStyleCnt="0"/>
      <dgm:spPr/>
    </dgm:pt>
    <dgm:pt modelId="{D6F8AD43-F1B1-4F08-8C8C-F00B07DF0718}" type="pres">
      <dgm:prSet presAssocID="{66229149-8FD2-4936-8CF6-2B0B94D469DA}" presName="composite" presStyleCnt="0"/>
      <dgm:spPr/>
    </dgm:pt>
    <dgm:pt modelId="{BD455D3A-89E7-44CA-8AE2-3BB0171F212C}" type="pres">
      <dgm:prSet presAssocID="{66229149-8FD2-4936-8CF6-2B0B94D469D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08E4FB3-21CF-48DF-8259-F234E95628C6}" type="pres">
      <dgm:prSet presAssocID="{66229149-8FD2-4936-8CF6-2B0B94D469D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35E9307-AFB4-4E98-84B6-2948F4325A9B}" srcId="{66229149-8FD2-4936-8CF6-2B0B94D469DA}" destId="{F8E2E71D-D0BA-436A-945E-DF48040597C1}" srcOrd="2" destOrd="0" parTransId="{AAC5F3C9-D895-4B4E-A17B-D40A5487692D}" sibTransId="{FB6756D9-FD78-4BCB-A4B8-C87F2D3F6B49}"/>
    <dgm:cxn modelId="{540FC811-CB22-4347-97F6-E0933FAC1D7C}" type="presOf" srcId="{3696DBF3-EADF-47B5-BC95-280BBF56EAED}" destId="{408E4FB3-21CF-48DF-8259-F234E95628C6}" srcOrd="0" destOrd="0" presId="urn:microsoft.com/office/officeart/2005/8/layout/hList1"/>
    <dgm:cxn modelId="{0C1D2C21-2168-4A2D-9FC0-9BCCCDD99E4F}" type="presOf" srcId="{66229149-8FD2-4936-8CF6-2B0B94D469DA}" destId="{BD455D3A-89E7-44CA-8AE2-3BB0171F212C}" srcOrd="0" destOrd="0" presId="urn:microsoft.com/office/officeart/2005/8/layout/hList1"/>
    <dgm:cxn modelId="{3137BB22-3FE5-4959-816B-A97AC63183AA}" srcId="{19AAB060-7257-496F-A18C-74C2F89AE14C}" destId="{C52E13D4-A29E-47C1-8F46-2720408D2CC3}" srcOrd="2" destOrd="0" parTransId="{D70FC670-E854-4BB2-9249-ACB8B4B25EB5}" sibTransId="{103F0C79-DE91-490E-AE6F-A2CB01E1B75A}"/>
    <dgm:cxn modelId="{92508B25-D0D9-4CA7-87AA-5A7D9A21B479}" type="presOf" srcId="{19AAB060-7257-496F-A18C-74C2F89AE14C}" destId="{D46EF296-8566-47E5-97FD-5E61692A332B}" srcOrd="0" destOrd="0" presId="urn:microsoft.com/office/officeart/2005/8/layout/hList1"/>
    <dgm:cxn modelId="{D81E5C65-D449-4E63-9935-2555B78C7DB2}" srcId="{69FC6789-B8F4-4BF4-A057-B511F48CCAB6}" destId="{19AAB060-7257-496F-A18C-74C2F89AE14C}" srcOrd="0" destOrd="0" parTransId="{52E2315E-FED4-4681-9C7E-C7483EEA8CE3}" sibTransId="{D3712231-B166-4492-ABC4-584730E470D0}"/>
    <dgm:cxn modelId="{93F4CD6B-5C1D-4735-ACF3-0A6895C3A9E6}" srcId="{19AAB060-7257-496F-A18C-74C2F89AE14C}" destId="{573906A7-725F-4FC4-82FA-CDB6B6F37855}" srcOrd="1" destOrd="0" parTransId="{29B709F2-2F95-4308-8A11-D50058D410E2}" sibTransId="{1C6F2E62-F4CF-4AB2-B06F-0FFDF50DA94E}"/>
    <dgm:cxn modelId="{AC5A0551-33CF-4CD7-8CA2-8F0688ACB630}" type="presOf" srcId="{3D961B9A-F0AC-417A-96BD-EC4E699814EF}" destId="{0C5F8DEC-6BD0-4D0C-A0E7-C614047AAE48}" srcOrd="0" destOrd="0" presId="urn:microsoft.com/office/officeart/2005/8/layout/hList1"/>
    <dgm:cxn modelId="{12847851-0195-47F2-942C-7E9054B939DD}" srcId="{19AAB060-7257-496F-A18C-74C2F89AE14C}" destId="{3D961B9A-F0AC-417A-96BD-EC4E699814EF}" srcOrd="0" destOrd="0" parTransId="{5B3423E0-6861-4DA1-9D2D-3CC67DF914F2}" sibTransId="{510CCAE8-968B-4D44-9289-0479EA06D850}"/>
    <dgm:cxn modelId="{11951586-7702-40A0-A457-43BD2C9EBFC8}" srcId="{69FC6789-B8F4-4BF4-A057-B511F48CCAB6}" destId="{66229149-8FD2-4936-8CF6-2B0B94D469DA}" srcOrd="1" destOrd="0" parTransId="{A58D76AB-2990-43D3-A1D6-610691A055F8}" sibTransId="{891F2AE4-E2B8-4807-827E-E6C4A9AA0460}"/>
    <dgm:cxn modelId="{D393308C-7F18-4071-A5CD-F06AFDBF2843}" type="presOf" srcId="{F8E2E71D-D0BA-436A-945E-DF48040597C1}" destId="{408E4FB3-21CF-48DF-8259-F234E95628C6}" srcOrd="0" destOrd="2" presId="urn:microsoft.com/office/officeart/2005/8/layout/hList1"/>
    <dgm:cxn modelId="{D468A4B5-A0A9-496B-9B56-85D93ED12DE6}" type="presOf" srcId="{C52E13D4-A29E-47C1-8F46-2720408D2CC3}" destId="{0C5F8DEC-6BD0-4D0C-A0E7-C614047AAE48}" srcOrd="0" destOrd="2" presId="urn:microsoft.com/office/officeart/2005/8/layout/hList1"/>
    <dgm:cxn modelId="{6D86F9C1-CD3B-47E8-B97F-EE80111AE1D7}" type="presOf" srcId="{26069015-3D4A-4570-A198-A9FAE26B504B}" destId="{408E4FB3-21CF-48DF-8259-F234E95628C6}" srcOrd="0" destOrd="1" presId="urn:microsoft.com/office/officeart/2005/8/layout/hList1"/>
    <dgm:cxn modelId="{BC1CC2D4-E138-4EA3-A8E5-F5EAFB932A34}" type="presOf" srcId="{69FC6789-B8F4-4BF4-A057-B511F48CCAB6}" destId="{4F2A7525-9417-4C14-8CE9-0CD9A498C37C}" srcOrd="0" destOrd="0" presId="urn:microsoft.com/office/officeart/2005/8/layout/hList1"/>
    <dgm:cxn modelId="{0F9026DE-0A00-4618-A455-71474F8742B7}" srcId="{66229149-8FD2-4936-8CF6-2B0B94D469DA}" destId="{26069015-3D4A-4570-A198-A9FAE26B504B}" srcOrd="1" destOrd="0" parTransId="{AA396265-9209-470D-A01B-C22F80795294}" sibTransId="{72BCD072-C74E-465C-B196-4A5EC6CCF548}"/>
    <dgm:cxn modelId="{1048ABDE-B636-4B35-A8E6-559E1AA1B445}" srcId="{66229149-8FD2-4936-8CF6-2B0B94D469DA}" destId="{3696DBF3-EADF-47B5-BC95-280BBF56EAED}" srcOrd="0" destOrd="0" parTransId="{505A35EB-8BDF-46FB-89F8-E895B7D0C5C0}" sibTransId="{32479717-20B3-4233-B884-6D994F6058FE}"/>
    <dgm:cxn modelId="{82A0B4ED-E02A-49E3-B850-8049521E620A}" type="presOf" srcId="{573906A7-725F-4FC4-82FA-CDB6B6F37855}" destId="{0C5F8DEC-6BD0-4D0C-A0E7-C614047AAE48}" srcOrd="0" destOrd="1" presId="urn:microsoft.com/office/officeart/2005/8/layout/hList1"/>
    <dgm:cxn modelId="{364BA92D-D708-4B07-8181-1D9366EB8EA0}" type="presParOf" srcId="{4F2A7525-9417-4C14-8CE9-0CD9A498C37C}" destId="{5401C877-2010-4042-BDC6-235678F06A2A}" srcOrd="0" destOrd="0" presId="urn:microsoft.com/office/officeart/2005/8/layout/hList1"/>
    <dgm:cxn modelId="{4D2A5FA1-4D53-4594-84BE-5CDB6A0F02D4}" type="presParOf" srcId="{5401C877-2010-4042-BDC6-235678F06A2A}" destId="{D46EF296-8566-47E5-97FD-5E61692A332B}" srcOrd="0" destOrd="0" presId="urn:microsoft.com/office/officeart/2005/8/layout/hList1"/>
    <dgm:cxn modelId="{EEE5C1AE-A4A6-46DA-89B3-A34A990F0909}" type="presParOf" srcId="{5401C877-2010-4042-BDC6-235678F06A2A}" destId="{0C5F8DEC-6BD0-4D0C-A0E7-C614047AAE48}" srcOrd="1" destOrd="0" presId="urn:microsoft.com/office/officeart/2005/8/layout/hList1"/>
    <dgm:cxn modelId="{5626DBA1-0B8C-41AC-90FE-6844BD45D05C}" type="presParOf" srcId="{4F2A7525-9417-4C14-8CE9-0CD9A498C37C}" destId="{10F8473D-7703-4341-856F-C841727DF71A}" srcOrd="1" destOrd="0" presId="urn:microsoft.com/office/officeart/2005/8/layout/hList1"/>
    <dgm:cxn modelId="{1000BFB4-AEEF-453A-9955-E4B6207CD56C}" type="presParOf" srcId="{4F2A7525-9417-4C14-8CE9-0CD9A498C37C}" destId="{D6F8AD43-F1B1-4F08-8C8C-F00B07DF0718}" srcOrd="2" destOrd="0" presId="urn:microsoft.com/office/officeart/2005/8/layout/hList1"/>
    <dgm:cxn modelId="{D1EE93C9-E9F8-4459-92F2-FCDCCF63966E}" type="presParOf" srcId="{D6F8AD43-F1B1-4F08-8C8C-F00B07DF0718}" destId="{BD455D3A-89E7-44CA-8AE2-3BB0171F212C}" srcOrd="0" destOrd="0" presId="urn:microsoft.com/office/officeart/2005/8/layout/hList1"/>
    <dgm:cxn modelId="{D1E22816-CBBE-49E3-B762-A72AEFC5EC30}" type="presParOf" srcId="{D6F8AD43-F1B1-4F08-8C8C-F00B07DF0718}" destId="{408E4FB3-21CF-48DF-8259-F234E95628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34F47-CA07-49B7-A45A-D6A4FA099072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60E46D-D23A-45FB-BB6E-2D609107E530}">
      <dgm:prSet phldrT="[Text]" phldr="0"/>
      <dgm:spPr/>
      <dgm:t>
        <a:bodyPr/>
        <a:lstStyle/>
        <a:p>
          <a:pPr rtl="0"/>
          <a:r>
            <a:rPr lang="en-US">
              <a:latin typeface="Georgia Pro"/>
            </a:rPr>
            <a:t>Identify</a:t>
          </a:r>
          <a:endParaRPr lang="en-US"/>
        </a:p>
      </dgm:t>
    </dgm:pt>
    <dgm:pt modelId="{9E8E37C9-0395-4D5E-8355-A1302B03744E}" type="parTrans" cxnId="{9FB4461B-C0B3-4508-9D4C-2C797E2C56DA}">
      <dgm:prSet/>
      <dgm:spPr/>
      <dgm:t>
        <a:bodyPr/>
        <a:lstStyle/>
        <a:p>
          <a:endParaRPr lang="en-US"/>
        </a:p>
      </dgm:t>
    </dgm:pt>
    <dgm:pt modelId="{4A3917AF-410F-47F2-AC52-6A6D5BF1FC81}" type="sibTrans" cxnId="{9FB4461B-C0B3-4508-9D4C-2C797E2C56DA}">
      <dgm:prSet/>
      <dgm:spPr/>
      <dgm:t>
        <a:bodyPr/>
        <a:lstStyle/>
        <a:p>
          <a:endParaRPr lang="en-US"/>
        </a:p>
      </dgm:t>
    </dgm:pt>
    <dgm:pt modelId="{AB178061-2790-48F0-87C6-DF0B1884A331}">
      <dgm:prSet phldrT="[Text]" phldr="0"/>
      <dgm:spPr/>
      <dgm:t>
        <a:bodyPr/>
        <a:lstStyle/>
        <a:p>
          <a:pPr rtl="0"/>
          <a:r>
            <a:rPr lang="en-US">
              <a:latin typeface="Georgia Pro"/>
            </a:rPr>
            <a:t>Find the correct series on the UTDRRS</a:t>
          </a:r>
          <a:endParaRPr lang="en-US"/>
        </a:p>
      </dgm:t>
    </dgm:pt>
    <dgm:pt modelId="{2E967360-15CE-487A-A8FF-497C9AD01663}" type="parTrans" cxnId="{F54C3DA9-DBA7-4958-8963-500739B98095}">
      <dgm:prSet/>
      <dgm:spPr/>
      <dgm:t>
        <a:bodyPr/>
        <a:lstStyle/>
        <a:p>
          <a:endParaRPr lang="en-US"/>
        </a:p>
      </dgm:t>
    </dgm:pt>
    <dgm:pt modelId="{5D6C0E69-DE90-4FBF-8D02-7652D6DE0372}" type="sibTrans" cxnId="{F54C3DA9-DBA7-4958-8963-500739B98095}">
      <dgm:prSet/>
      <dgm:spPr/>
      <dgm:t>
        <a:bodyPr/>
        <a:lstStyle/>
        <a:p>
          <a:endParaRPr lang="en-US"/>
        </a:p>
      </dgm:t>
    </dgm:pt>
    <dgm:pt modelId="{4DD9070A-9909-4EB1-BA12-6B0CBC3804EB}">
      <dgm:prSet phldrT="[Text]" phldr="0"/>
      <dgm:spPr/>
      <dgm:t>
        <a:bodyPr/>
        <a:lstStyle/>
        <a:p>
          <a:r>
            <a:rPr lang="en-US"/>
            <a:t>https://legal.utdallas.edu/records-management/records-retention-schedule/</a:t>
          </a:r>
        </a:p>
      </dgm:t>
    </dgm:pt>
    <dgm:pt modelId="{A8B919E3-C4CC-442A-A466-AC696FAE30D3}" type="parTrans" cxnId="{2F489B85-372C-4C90-8B6B-C329B7A2F32C}">
      <dgm:prSet/>
      <dgm:spPr/>
      <dgm:t>
        <a:bodyPr/>
        <a:lstStyle/>
        <a:p>
          <a:endParaRPr lang="en-US"/>
        </a:p>
      </dgm:t>
    </dgm:pt>
    <dgm:pt modelId="{8531A844-CF27-4595-8245-B2049A8CAAC5}" type="sibTrans" cxnId="{2F489B85-372C-4C90-8B6B-C329B7A2F32C}">
      <dgm:prSet/>
      <dgm:spPr/>
      <dgm:t>
        <a:bodyPr/>
        <a:lstStyle/>
        <a:p>
          <a:endParaRPr lang="en-US"/>
        </a:p>
      </dgm:t>
    </dgm:pt>
    <dgm:pt modelId="{9F234C14-CA57-45AE-9963-0F7CB3F029E9}">
      <dgm:prSet phldrT="[Text]" phldr="0"/>
      <dgm:spPr/>
      <dgm:t>
        <a:bodyPr/>
        <a:lstStyle/>
        <a:p>
          <a:r>
            <a:rPr lang="en-US">
              <a:latin typeface="Georgia Pro"/>
            </a:rPr>
            <a:t>Verify</a:t>
          </a:r>
          <a:endParaRPr lang="en-US"/>
        </a:p>
      </dgm:t>
    </dgm:pt>
    <dgm:pt modelId="{F9052C00-8B1A-4190-8223-2C31CA751204}" type="parTrans" cxnId="{9300CD93-2773-4394-BC69-9DA6B590D7C1}">
      <dgm:prSet/>
      <dgm:spPr/>
      <dgm:t>
        <a:bodyPr/>
        <a:lstStyle/>
        <a:p>
          <a:endParaRPr lang="en-US"/>
        </a:p>
      </dgm:t>
    </dgm:pt>
    <dgm:pt modelId="{8D6A87B1-562F-401E-BBEB-D912CC061660}" type="sibTrans" cxnId="{9300CD93-2773-4394-BC69-9DA6B590D7C1}">
      <dgm:prSet/>
      <dgm:spPr/>
      <dgm:t>
        <a:bodyPr/>
        <a:lstStyle/>
        <a:p>
          <a:endParaRPr lang="en-US"/>
        </a:p>
      </dgm:t>
    </dgm:pt>
    <dgm:pt modelId="{AC5D4963-8E6F-40DC-9389-F10BDAE39234}">
      <dgm:prSet phldrT="[Text]" phldr="0"/>
      <dgm:spPr/>
      <dgm:t>
        <a:bodyPr/>
        <a:lstStyle/>
        <a:p>
          <a:pPr rtl="0"/>
          <a:r>
            <a:rPr lang="en-US">
              <a:latin typeface="Georgia Pro"/>
            </a:rPr>
            <a:t>Confirm the retention period has passed for the records (using UTDRRS)</a:t>
          </a:r>
          <a:endParaRPr lang="en-US"/>
        </a:p>
      </dgm:t>
    </dgm:pt>
    <dgm:pt modelId="{A71AFCA3-ACFE-46AD-8B7A-C4E6C3F01706}" type="parTrans" cxnId="{B0EDD1B8-EBEA-4AC6-94B4-451533BAD683}">
      <dgm:prSet/>
      <dgm:spPr/>
      <dgm:t>
        <a:bodyPr/>
        <a:lstStyle/>
        <a:p>
          <a:endParaRPr lang="en-US"/>
        </a:p>
      </dgm:t>
    </dgm:pt>
    <dgm:pt modelId="{8B5012B9-A76E-4376-970F-627652B7B379}" type="sibTrans" cxnId="{B0EDD1B8-EBEA-4AC6-94B4-451533BAD683}">
      <dgm:prSet/>
      <dgm:spPr/>
      <dgm:t>
        <a:bodyPr/>
        <a:lstStyle/>
        <a:p>
          <a:endParaRPr lang="en-US"/>
        </a:p>
      </dgm:t>
    </dgm:pt>
    <dgm:pt modelId="{F7F1A65A-9506-4A03-A538-B82515E92DA3}">
      <dgm:prSet phldrT="[Text]" phldr="0"/>
      <dgm:spPr/>
      <dgm:t>
        <a:bodyPr/>
        <a:lstStyle/>
        <a:p>
          <a:pPr rtl="0"/>
          <a:r>
            <a:rPr lang="en-US">
              <a:latin typeface="Georgia Pro"/>
            </a:rPr>
            <a:t>Are there any pending audits, Public Information Act requests, or litigation?</a:t>
          </a:r>
          <a:endParaRPr lang="en-US"/>
        </a:p>
      </dgm:t>
    </dgm:pt>
    <dgm:pt modelId="{DB3EBF0E-5999-4BE6-8BB2-24B8E6821377}" type="parTrans" cxnId="{4E50893A-F48E-44DA-B07F-3051F61F146E}">
      <dgm:prSet/>
      <dgm:spPr/>
      <dgm:t>
        <a:bodyPr/>
        <a:lstStyle/>
        <a:p>
          <a:endParaRPr lang="en-US"/>
        </a:p>
      </dgm:t>
    </dgm:pt>
    <dgm:pt modelId="{09C7260A-6FC4-47C7-A84A-3AC789514C1A}" type="sibTrans" cxnId="{4E50893A-F48E-44DA-B07F-3051F61F146E}">
      <dgm:prSet/>
      <dgm:spPr/>
      <dgm:t>
        <a:bodyPr/>
        <a:lstStyle/>
        <a:p>
          <a:endParaRPr lang="en-US"/>
        </a:p>
      </dgm:t>
    </dgm:pt>
    <dgm:pt modelId="{45A714C4-8C03-4699-888F-5343E1A435F3}">
      <dgm:prSet phldrT="[Text]" phldr="0"/>
      <dgm:spPr/>
      <dgm:t>
        <a:bodyPr/>
        <a:lstStyle/>
        <a:p>
          <a:r>
            <a:rPr lang="en-US">
              <a:latin typeface="Georgia Pro"/>
            </a:rPr>
            <a:t>Approve</a:t>
          </a:r>
          <a:endParaRPr lang="en-US"/>
        </a:p>
      </dgm:t>
    </dgm:pt>
    <dgm:pt modelId="{BF0D9DF8-442B-455F-A13F-82D1D83FC431}" type="parTrans" cxnId="{C644F371-4106-4A5C-912F-42AC9CD4110A}">
      <dgm:prSet/>
      <dgm:spPr/>
      <dgm:t>
        <a:bodyPr/>
        <a:lstStyle/>
        <a:p>
          <a:endParaRPr lang="en-US"/>
        </a:p>
      </dgm:t>
    </dgm:pt>
    <dgm:pt modelId="{5D5BEFEF-0034-4351-A0E6-9ED7B899BC8A}" type="sibTrans" cxnId="{C644F371-4106-4A5C-912F-42AC9CD4110A}">
      <dgm:prSet/>
      <dgm:spPr/>
      <dgm:t>
        <a:bodyPr/>
        <a:lstStyle/>
        <a:p>
          <a:endParaRPr lang="en-US"/>
        </a:p>
      </dgm:t>
    </dgm:pt>
    <dgm:pt modelId="{4B437752-ABDB-4702-A252-758240C19412}">
      <dgm:prSet phldrT="[Text]" phldr="0"/>
      <dgm:spPr/>
      <dgm:t>
        <a:bodyPr/>
        <a:lstStyle/>
        <a:p>
          <a:pPr rtl="0"/>
          <a:r>
            <a:rPr lang="en-US">
              <a:latin typeface="Georgia Pro"/>
            </a:rPr>
            <a:t>Complete the Request for Records Disposal form and submit to OLA</a:t>
          </a:r>
          <a:endParaRPr lang="en-US"/>
        </a:p>
      </dgm:t>
    </dgm:pt>
    <dgm:pt modelId="{BC10AD2C-632C-44BF-AEB3-E227222A0F3C}" type="parTrans" cxnId="{B8E5FEAD-ED51-463E-B4AD-DA027B7DD01C}">
      <dgm:prSet/>
      <dgm:spPr/>
      <dgm:t>
        <a:bodyPr/>
        <a:lstStyle/>
        <a:p>
          <a:endParaRPr lang="en-US"/>
        </a:p>
      </dgm:t>
    </dgm:pt>
    <dgm:pt modelId="{84428283-94BE-423C-B99F-E6F19AEC4EC5}" type="sibTrans" cxnId="{B8E5FEAD-ED51-463E-B4AD-DA027B7DD01C}">
      <dgm:prSet/>
      <dgm:spPr/>
      <dgm:t>
        <a:bodyPr/>
        <a:lstStyle/>
        <a:p>
          <a:endParaRPr lang="en-US"/>
        </a:p>
      </dgm:t>
    </dgm:pt>
    <dgm:pt modelId="{40784B21-85D6-411C-8898-6419B08DE2AA}">
      <dgm:prSet phldr="0"/>
      <dgm:spPr/>
      <dgm:t>
        <a:bodyPr/>
        <a:lstStyle/>
        <a:p>
          <a:pPr rtl="0"/>
          <a:r>
            <a:rPr lang="en-US">
              <a:latin typeface="Georgia Pro"/>
            </a:rPr>
            <a:t>WAIT until the request is approved before disposing of records</a:t>
          </a:r>
        </a:p>
      </dgm:t>
    </dgm:pt>
    <dgm:pt modelId="{7D6E980D-B7FF-460B-BF8D-F3F5BF53C95A}" type="parTrans" cxnId="{3F464726-6381-4141-95D2-9E9B329B6D82}">
      <dgm:prSet/>
      <dgm:spPr/>
    </dgm:pt>
    <dgm:pt modelId="{26F01A31-5D72-40B1-AF74-23351E9F9180}" type="sibTrans" cxnId="{3F464726-6381-4141-95D2-9E9B329B6D82}">
      <dgm:prSet/>
      <dgm:spPr/>
    </dgm:pt>
    <dgm:pt modelId="{EECA87C4-53FD-4AE2-8076-633AE56495DD}">
      <dgm:prSet phldr="0"/>
      <dgm:spPr/>
      <dgm:t>
        <a:bodyPr/>
        <a:lstStyle/>
        <a:p>
          <a:pPr rtl="0"/>
          <a:r>
            <a:rPr lang="en-US">
              <a:latin typeface="Georgia Pro"/>
            </a:rPr>
            <a:t>Do any of the records require Archivist review? (look at UTDRRS or if you suspect historical value)</a:t>
          </a:r>
        </a:p>
      </dgm:t>
    </dgm:pt>
    <dgm:pt modelId="{0B2A25DF-1BB9-4F6A-99A2-609D8F107395}" type="parTrans" cxnId="{C8F2726C-9772-4211-8C2C-11C50D4E6FE7}">
      <dgm:prSet/>
      <dgm:spPr/>
    </dgm:pt>
    <dgm:pt modelId="{B6B8F5E4-0334-445B-B9A2-16D62B1B9384}" type="sibTrans" cxnId="{C8F2726C-9772-4211-8C2C-11C50D4E6FE7}">
      <dgm:prSet/>
      <dgm:spPr/>
    </dgm:pt>
    <dgm:pt modelId="{ABB53D12-1795-48FD-98D5-D0E375B85C86}">
      <dgm:prSet phldr="0"/>
      <dgm:spPr/>
      <dgm:t>
        <a:bodyPr/>
        <a:lstStyle/>
        <a:p>
          <a:r>
            <a:rPr lang="en-US">
              <a:latin typeface="Georgia Pro"/>
            </a:rPr>
            <a:t>Dispose</a:t>
          </a:r>
        </a:p>
      </dgm:t>
    </dgm:pt>
    <dgm:pt modelId="{2FF7CEF1-3B8F-4D2E-99ED-CD20A76DA933}" type="parTrans" cxnId="{EE4A699F-75C2-4292-B924-1985BDB21739}">
      <dgm:prSet/>
      <dgm:spPr/>
    </dgm:pt>
    <dgm:pt modelId="{420C1AAF-B1AC-4746-9FD3-D05D6E83FF60}" type="sibTrans" cxnId="{EE4A699F-75C2-4292-B924-1985BDB21739}">
      <dgm:prSet/>
      <dgm:spPr/>
    </dgm:pt>
    <dgm:pt modelId="{0DA92687-5671-4EF4-A516-D7C3F7199C90}">
      <dgm:prSet phldr="0"/>
      <dgm:spPr/>
      <dgm:t>
        <a:bodyPr/>
        <a:lstStyle/>
        <a:p>
          <a:pPr rtl="0"/>
          <a:r>
            <a:rPr lang="en-US">
              <a:latin typeface="Georgia Pro"/>
            </a:rPr>
            <a:t>Dispose of ALL versions of records (hard copy, electronic, convenience copy)</a:t>
          </a:r>
          <a:endParaRPr lang="en-US"/>
        </a:p>
      </dgm:t>
    </dgm:pt>
    <dgm:pt modelId="{1B941025-F7F2-4D13-AA1B-A10C116532A3}" type="parTrans" cxnId="{B78B9D75-3D93-4E74-AF51-E4A9E9EE0914}">
      <dgm:prSet/>
      <dgm:spPr/>
    </dgm:pt>
    <dgm:pt modelId="{1AA24C35-FE5E-4807-A601-9AB09CA2E40F}" type="sibTrans" cxnId="{B78B9D75-3D93-4E74-AF51-E4A9E9EE0914}">
      <dgm:prSet/>
      <dgm:spPr/>
    </dgm:pt>
    <dgm:pt modelId="{59BFEA63-7D0F-4524-B5B4-A34A6E2D49E3}">
      <dgm:prSet phldr="0"/>
      <dgm:spPr/>
      <dgm:t>
        <a:bodyPr/>
        <a:lstStyle/>
        <a:p>
          <a:pPr rtl="0"/>
          <a:r>
            <a:rPr lang="en-US">
              <a:latin typeface="Georgia Pro"/>
            </a:rPr>
            <a:t>Think about all the places your office stores records (Box, shared drive, email, Teams, etc.)</a:t>
          </a:r>
        </a:p>
      </dgm:t>
    </dgm:pt>
    <dgm:pt modelId="{09A5FE35-77D1-45BF-9610-279199317B8D}" type="parTrans" cxnId="{DCE9B9AD-DEA8-46D1-A302-9517DC770117}">
      <dgm:prSet/>
      <dgm:spPr/>
    </dgm:pt>
    <dgm:pt modelId="{0E4F089B-0639-458F-98C5-592F6FD4C594}" type="sibTrans" cxnId="{DCE9B9AD-DEA8-46D1-A302-9517DC770117}">
      <dgm:prSet/>
      <dgm:spPr/>
    </dgm:pt>
    <dgm:pt modelId="{299BD5A7-D39B-4F95-8F4B-7B626BEB944E}">
      <dgm:prSet phldr="0"/>
      <dgm:spPr/>
      <dgm:t>
        <a:bodyPr/>
        <a:lstStyle/>
        <a:p>
          <a:pPr rtl="0"/>
          <a:r>
            <a:rPr lang="en-US">
              <a:latin typeface="Georgia Pro"/>
            </a:rPr>
            <a:t>Place hard copies in a shred bin (for sensitive information) or recycle bin</a:t>
          </a:r>
        </a:p>
      </dgm:t>
    </dgm:pt>
    <dgm:pt modelId="{0F842C11-DC0C-4680-A9C1-0CC5F74041D8}" type="parTrans" cxnId="{4E32FD92-A1A5-45E5-BAF0-5894CD13A981}">
      <dgm:prSet/>
      <dgm:spPr/>
    </dgm:pt>
    <dgm:pt modelId="{70981EEE-0DBA-48FA-925B-DEA895E01A36}" type="sibTrans" cxnId="{4E32FD92-A1A5-45E5-BAF0-5894CD13A981}">
      <dgm:prSet/>
      <dgm:spPr/>
    </dgm:pt>
    <dgm:pt modelId="{94C786AE-42C4-42AF-843C-E97C74107280}">
      <dgm:prSet phldr="0"/>
      <dgm:spPr/>
      <dgm:t>
        <a:bodyPr/>
        <a:lstStyle/>
        <a:p>
          <a:r>
            <a:rPr lang="en-US">
              <a:latin typeface="Georgia Pro"/>
            </a:rPr>
            <a:t>Report</a:t>
          </a:r>
        </a:p>
      </dgm:t>
    </dgm:pt>
    <dgm:pt modelId="{E0AD4FB5-84F0-4C7A-9C6D-639114550783}" type="parTrans" cxnId="{4AB756C8-C8B4-4D28-A8AA-4ABD7E96BDDF}">
      <dgm:prSet/>
      <dgm:spPr/>
    </dgm:pt>
    <dgm:pt modelId="{0166E338-9196-490D-822A-78D0436C5521}" type="sibTrans" cxnId="{4AB756C8-C8B4-4D28-A8AA-4ABD7E96BDDF}">
      <dgm:prSet/>
      <dgm:spPr/>
    </dgm:pt>
    <dgm:pt modelId="{3685625F-5D75-494A-AE63-5A8868C24365}">
      <dgm:prSet phldr="0"/>
      <dgm:spPr/>
      <dgm:t>
        <a:bodyPr/>
        <a:lstStyle/>
        <a:p>
          <a:pPr rtl="0"/>
          <a:r>
            <a:rPr lang="en-US">
              <a:latin typeface="Georgia Pro"/>
            </a:rPr>
            <a:t>Let OLA know the date you disposed of the records and how</a:t>
          </a:r>
        </a:p>
      </dgm:t>
    </dgm:pt>
    <dgm:pt modelId="{F38B6887-4649-46E3-988F-75B859BA5B4D}" type="parTrans" cxnId="{909838EE-3543-44CB-AA3A-7F2A04E708BE}">
      <dgm:prSet/>
      <dgm:spPr/>
    </dgm:pt>
    <dgm:pt modelId="{3FCB3565-631C-4ABE-96E3-8FC34EC767E2}" type="sibTrans" cxnId="{909838EE-3543-44CB-AA3A-7F2A04E708BE}">
      <dgm:prSet/>
      <dgm:spPr/>
    </dgm:pt>
    <dgm:pt modelId="{ABF1597A-F3C2-46BA-86EA-576C9B94750E}">
      <dgm:prSet phldr="0"/>
      <dgm:spPr/>
      <dgm:t>
        <a:bodyPr/>
        <a:lstStyle/>
        <a:p>
          <a:pPr rtl="0"/>
          <a:r>
            <a:rPr lang="en-US">
              <a:latin typeface="Georgia Pro"/>
            </a:rPr>
            <a:t>Document the disposal on departmental Disposition Log</a:t>
          </a:r>
        </a:p>
      </dgm:t>
    </dgm:pt>
    <dgm:pt modelId="{0E9E2B53-46AF-4747-83D5-5B8C21D5D4D8}" type="parTrans" cxnId="{6451A9E6-6C82-4FEF-B1A6-6552FAA61760}">
      <dgm:prSet/>
      <dgm:spPr/>
    </dgm:pt>
    <dgm:pt modelId="{66FBE864-5EC6-42BA-81B8-200688617BE8}" type="sibTrans" cxnId="{6451A9E6-6C82-4FEF-B1A6-6552FAA61760}">
      <dgm:prSet/>
      <dgm:spPr/>
    </dgm:pt>
    <dgm:pt modelId="{4B0C409B-E7ED-4CA1-9F33-8102EA8A58B8}" type="pres">
      <dgm:prSet presAssocID="{55634F47-CA07-49B7-A45A-D6A4FA099072}" presName="linearFlow" presStyleCnt="0">
        <dgm:presLayoutVars>
          <dgm:dir/>
          <dgm:animLvl val="lvl"/>
          <dgm:resizeHandles val="exact"/>
        </dgm:presLayoutVars>
      </dgm:prSet>
      <dgm:spPr/>
    </dgm:pt>
    <dgm:pt modelId="{02796ADE-83A3-4F92-887F-9E870D935021}" type="pres">
      <dgm:prSet presAssocID="{F560E46D-D23A-45FB-BB6E-2D609107E530}" presName="composite" presStyleCnt="0"/>
      <dgm:spPr/>
    </dgm:pt>
    <dgm:pt modelId="{13325D4C-627A-4E8B-BB55-9674EE0235BD}" type="pres">
      <dgm:prSet presAssocID="{F560E46D-D23A-45FB-BB6E-2D609107E530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806268C2-F8D7-4BD9-8527-B86251A60F16}" type="pres">
      <dgm:prSet presAssocID="{F560E46D-D23A-45FB-BB6E-2D609107E530}" presName="descendantText" presStyleLbl="alignAcc1" presStyleIdx="0" presStyleCnt="5">
        <dgm:presLayoutVars>
          <dgm:bulletEnabled val="1"/>
        </dgm:presLayoutVars>
      </dgm:prSet>
      <dgm:spPr/>
    </dgm:pt>
    <dgm:pt modelId="{68FDA370-333B-45A9-98C4-B04A16F87F64}" type="pres">
      <dgm:prSet presAssocID="{4A3917AF-410F-47F2-AC52-6A6D5BF1FC81}" presName="sp" presStyleCnt="0"/>
      <dgm:spPr/>
    </dgm:pt>
    <dgm:pt modelId="{159BF979-D558-4118-9F54-3E937FB5C8C0}" type="pres">
      <dgm:prSet presAssocID="{9F234C14-CA57-45AE-9963-0F7CB3F029E9}" presName="composite" presStyleCnt="0"/>
      <dgm:spPr/>
    </dgm:pt>
    <dgm:pt modelId="{F74E76E9-5779-425B-920E-20AFF190DD84}" type="pres">
      <dgm:prSet presAssocID="{9F234C14-CA57-45AE-9963-0F7CB3F029E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D1BECBB-DAA9-47AE-9BD6-5563BC2E2C7B}" type="pres">
      <dgm:prSet presAssocID="{9F234C14-CA57-45AE-9963-0F7CB3F029E9}" presName="descendantText" presStyleLbl="alignAcc1" presStyleIdx="1" presStyleCnt="5">
        <dgm:presLayoutVars>
          <dgm:bulletEnabled val="1"/>
        </dgm:presLayoutVars>
      </dgm:prSet>
      <dgm:spPr/>
    </dgm:pt>
    <dgm:pt modelId="{16A325E8-9D69-421B-B3FD-D6AF9B6FE759}" type="pres">
      <dgm:prSet presAssocID="{8D6A87B1-562F-401E-BBEB-D912CC061660}" presName="sp" presStyleCnt="0"/>
      <dgm:spPr/>
    </dgm:pt>
    <dgm:pt modelId="{EF62ABB6-C36B-4979-8C8A-5EC4EA6FDEBE}" type="pres">
      <dgm:prSet presAssocID="{45A714C4-8C03-4699-888F-5343E1A435F3}" presName="composite" presStyleCnt="0"/>
      <dgm:spPr/>
    </dgm:pt>
    <dgm:pt modelId="{EB08A037-D722-41FF-90A7-8387C818C375}" type="pres">
      <dgm:prSet presAssocID="{45A714C4-8C03-4699-888F-5343E1A435F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939EA37-9CAC-4C6D-AE12-92AB3752F4BF}" type="pres">
      <dgm:prSet presAssocID="{45A714C4-8C03-4699-888F-5343E1A435F3}" presName="descendantText" presStyleLbl="alignAcc1" presStyleIdx="2" presStyleCnt="5">
        <dgm:presLayoutVars>
          <dgm:bulletEnabled val="1"/>
        </dgm:presLayoutVars>
      </dgm:prSet>
      <dgm:spPr/>
    </dgm:pt>
    <dgm:pt modelId="{C04E811B-B146-43A2-8E42-614DC6FF5029}" type="pres">
      <dgm:prSet presAssocID="{5D5BEFEF-0034-4351-A0E6-9ED7B899BC8A}" presName="sp" presStyleCnt="0"/>
      <dgm:spPr/>
    </dgm:pt>
    <dgm:pt modelId="{98DA8D07-907C-40B2-A4AD-7D05035E66D2}" type="pres">
      <dgm:prSet presAssocID="{ABB53D12-1795-48FD-98D5-D0E375B85C86}" presName="composite" presStyleCnt="0"/>
      <dgm:spPr/>
    </dgm:pt>
    <dgm:pt modelId="{60CAAE2D-1850-4FAD-B4A7-CEC363BEC25F}" type="pres">
      <dgm:prSet presAssocID="{ABB53D12-1795-48FD-98D5-D0E375B85C8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0AFFB21-0102-4DD3-86A3-51B234A8A433}" type="pres">
      <dgm:prSet presAssocID="{ABB53D12-1795-48FD-98D5-D0E375B85C86}" presName="descendantText" presStyleLbl="alignAcc1" presStyleIdx="3" presStyleCnt="5">
        <dgm:presLayoutVars>
          <dgm:bulletEnabled val="1"/>
        </dgm:presLayoutVars>
      </dgm:prSet>
      <dgm:spPr/>
    </dgm:pt>
    <dgm:pt modelId="{CBFB70C8-86AD-434F-B571-9B93721A52FA}" type="pres">
      <dgm:prSet presAssocID="{420C1AAF-B1AC-4746-9FD3-D05D6E83FF60}" presName="sp" presStyleCnt="0"/>
      <dgm:spPr/>
    </dgm:pt>
    <dgm:pt modelId="{5556E7E2-AFE3-438A-9DDF-265A9C9748D7}" type="pres">
      <dgm:prSet presAssocID="{94C786AE-42C4-42AF-843C-E97C74107280}" presName="composite" presStyleCnt="0"/>
      <dgm:spPr/>
    </dgm:pt>
    <dgm:pt modelId="{B18E4E5D-A1E7-4D78-A3B8-405A7A78CE5E}" type="pres">
      <dgm:prSet presAssocID="{94C786AE-42C4-42AF-843C-E97C7410728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EA31B49-8E57-42B9-901B-703934CF7AD8}" type="pres">
      <dgm:prSet presAssocID="{94C786AE-42C4-42AF-843C-E97C7410728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A41D002-51B6-4F86-A4F9-BFA8AC571D42}" type="presOf" srcId="{ABB53D12-1795-48FD-98D5-D0E375B85C86}" destId="{60CAAE2D-1850-4FAD-B4A7-CEC363BEC25F}" srcOrd="0" destOrd="0" presId="urn:microsoft.com/office/officeart/2005/8/layout/chevron2"/>
    <dgm:cxn modelId="{CA3B0907-FC1C-4889-8A76-E90186DA2D58}" type="presOf" srcId="{AC5D4963-8E6F-40DC-9389-F10BDAE39234}" destId="{ED1BECBB-DAA9-47AE-9BD6-5563BC2E2C7B}" srcOrd="0" destOrd="0" presId="urn:microsoft.com/office/officeart/2005/8/layout/chevron2"/>
    <dgm:cxn modelId="{BDDC2408-51A7-41FE-A0A7-C59CA3C2A73E}" type="presOf" srcId="{4B437752-ABDB-4702-A252-758240C19412}" destId="{D939EA37-9CAC-4C6D-AE12-92AB3752F4BF}" srcOrd="0" destOrd="0" presId="urn:microsoft.com/office/officeart/2005/8/layout/chevron2"/>
    <dgm:cxn modelId="{9FB4461B-C0B3-4508-9D4C-2C797E2C56DA}" srcId="{55634F47-CA07-49B7-A45A-D6A4FA099072}" destId="{F560E46D-D23A-45FB-BB6E-2D609107E530}" srcOrd="0" destOrd="0" parTransId="{9E8E37C9-0395-4D5E-8355-A1302B03744E}" sibTransId="{4A3917AF-410F-47F2-AC52-6A6D5BF1FC81}"/>
    <dgm:cxn modelId="{B526801E-42F1-4345-AB68-BAF5E88759B2}" type="presOf" srcId="{0DA92687-5671-4EF4-A516-D7C3F7199C90}" destId="{70AFFB21-0102-4DD3-86A3-51B234A8A433}" srcOrd="0" destOrd="0" presId="urn:microsoft.com/office/officeart/2005/8/layout/chevron2"/>
    <dgm:cxn modelId="{3F464726-6381-4141-95D2-9E9B329B6D82}" srcId="{45A714C4-8C03-4699-888F-5343E1A435F3}" destId="{40784B21-85D6-411C-8898-6419B08DE2AA}" srcOrd="1" destOrd="0" parTransId="{7D6E980D-B7FF-460B-BF8D-F3F5BF53C95A}" sibTransId="{26F01A31-5D72-40B1-AF74-23351E9F9180}"/>
    <dgm:cxn modelId="{2019722A-3634-42DE-A70E-20706F1AA00F}" type="presOf" srcId="{EECA87C4-53FD-4AE2-8076-633AE56495DD}" destId="{ED1BECBB-DAA9-47AE-9BD6-5563BC2E2C7B}" srcOrd="0" destOrd="2" presId="urn:microsoft.com/office/officeart/2005/8/layout/chevron2"/>
    <dgm:cxn modelId="{4E50893A-F48E-44DA-B07F-3051F61F146E}" srcId="{9F234C14-CA57-45AE-9963-0F7CB3F029E9}" destId="{F7F1A65A-9506-4A03-A538-B82515E92DA3}" srcOrd="1" destOrd="0" parTransId="{DB3EBF0E-5999-4BE6-8BB2-24B8E6821377}" sibTransId="{09C7260A-6FC4-47C7-A84A-3AC789514C1A}"/>
    <dgm:cxn modelId="{0713CE5F-5B04-47A2-A8F0-AA774130D985}" type="presOf" srcId="{ABF1597A-F3C2-46BA-86EA-576C9B94750E}" destId="{9EA31B49-8E57-42B9-901B-703934CF7AD8}" srcOrd="0" destOrd="1" presId="urn:microsoft.com/office/officeart/2005/8/layout/chevron2"/>
    <dgm:cxn modelId="{C8F2726C-9772-4211-8C2C-11C50D4E6FE7}" srcId="{9F234C14-CA57-45AE-9963-0F7CB3F029E9}" destId="{EECA87C4-53FD-4AE2-8076-633AE56495DD}" srcOrd="2" destOrd="0" parTransId="{0B2A25DF-1BB9-4F6A-99A2-609D8F107395}" sibTransId="{B6B8F5E4-0334-445B-B9A2-16D62B1B9384}"/>
    <dgm:cxn modelId="{D02CD16D-6083-423A-9DCA-5C8939139A29}" type="presOf" srcId="{299BD5A7-D39B-4F95-8F4B-7B626BEB944E}" destId="{70AFFB21-0102-4DD3-86A3-51B234A8A433}" srcOrd="0" destOrd="2" presId="urn:microsoft.com/office/officeart/2005/8/layout/chevron2"/>
    <dgm:cxn modelId="{94C1B06F-2C03-40F5-8770-7B6E86255E9B}" type="presOf" srcId="{40784B21-85D6-411C-8898-6419B08DE2AA}" destId="{D939EA37-9CAC-4C6D-AE12-92AB3752F4BF}" srcOrd="0" destOrd="1" presId="urn:microsoft.com/office/officeart/2005/8/layout/chevron2"/>
    <dgm:cxn modelId="{C644F371-4106-4A5C-912F-42AC9CD4110A}" srcId="{55634F47-CA07-49B7-A45A-D6A4FA099072}" destId="{45A714C4-8C03-4699-888F-5343E1A435F3}" srcOrd="2" destOrd="0" parTransId="{BF0D9DF8-442B-455F-A13F-82D1D83FC431}" sibTransId="{5D5BEFEF-0034-4351-A0E6-9ED7B899BC8A}"/>
    <dgm:cxn modelId="{B78B9D75-3D93-4E74-AF51-E4A9E9EE0914}" srcId="{ABB53D12-1795-48FD-98D5-D0E375B85C86}" destId="{0DA92687-5671-4EF4-A516-D7C3F7199C90}" srcOrd="0" destOrd="0" parTransId="{1B941025-F7F2-4D13-AA1B-A10C116532A3}" sibTransId="{1AA24C35-FE5E-4807-A601-9AB09CA2E40F}"/>
    <dgm:cxn modelId="{B338A676-028D-44FC-BE90-7E3F4D6BDCBD}" type="presOf" srcId="{45A714C4-8C03-4699-888F-5343E1A435F3}" destId="{EB08A037-D722-41FF-90A7-8387C818C375}" srcOrd="0" destOrd="0" presId="urn:microsoft.com/office/officeart/2005/8/layout/chevron2"/>
    <dgm:cxn modelId="{8D3E4B58-47EE-4A6F-8596-EC9BB9482BB2}" type="presOf" srcId="{59BFEA63-7D0F-4524-B5B4-A34A6E2D49E3}" destId="{70AFFB21-0102-4DD3-86A3-51B234A8A433}" srcOrd="0" destOrd="1" presId="urn:microsoft.com/office/officeart/2005/8/layout/chevron2"/>
    <dgm:cxn modelId="{2F489B85-372C-4C90-8B6B-C329B7A2F32C}" srcId="{F560E46D-D23A-45FB-BB6E-2D609107E530}" destId="{4DD9070A-9909-4EB1-BA12-6B0CBC3804EB}" srcOrd="1" destOrd="0" parTransId="{A8B919E3-C4CC-442A-A466-AC696FAE30D3}" sibTransId="{8531A844-CF27-4595-8245-B2049A8CAAC5}"/>
    <dgm:cxn modelId="{4E32FD92-A1A5-45E5-BAF0-5894CD13A981}" srcId="{ABB53D12-1795-48FD-98D5-D0E375B85C86}" destId="{299BD5A7-D39B-4F95-8F4B-7B626BEB944E}" srcOrd="2" destOrd="0" parTransId="{0F842C11-DC0C-4680-A9C1-0CC5F74041D8}" sibTransId="{70981EEE-0DBA-48FA-925B-DEA895E01A36}"/>
    <dgm:cxn modelId="{9300CD93-2773-4394-BC69-9DA6B590D7C1}" srcId="{55634F47-CA07-49B7-A45A-D6A4FA099072}" destId="{9F234C14-CA57-45AE-9963-0F7CB3F029E9}" srcOrd="1" destOrd="0" parTransId="{F9052C00-8B1A-4190-8223-2C31CA751204}" sibTransId="{8D6A87B1-562F-401E-BBEB-D912CC061660}"/>
    <dgm:cxn modelId="{EE4A699F-75C2-4292-B924-1985BDB21739}" srcId="{55634F47-CA07-49B7-A45A-D6A4FA099072}" destId="{ABB53D12-1795-48FD-98D5-D0E375B85C86}" srcOrd="3" destOrd="0" parTransId="{2FF7CEF1-3B8F-4D2E-99ED-CD20A76DA933}" sibTransId="{420C1AAF-B1AC-4746-9FD3-D05D6E83FF60}"/>
    <dgm:cxn modelId="{F54C3DA9-DBA7-4958-8963-500739B98095}" srcId="{F560E46D-D23A-45FB-BB6E-2D609107E530}" destId="{AB178061-2790-48F0-87C6-DF0B1884A331}" srcOrd="0" destOrd="0" parTransId="{2E967360-15CE-487A-A8FF-497C9AD01663}" sibTransId="{5D6C0E69-DE90-4FBF-8D02-7652D6DE0372}"/>
    <dgm:cxn modelId="{DCE9B9AD-DEA8-46D1-A302-9517DC770117}" srcId="{ABB53D12-1795-48FD-98D5-D0E375B85C86}" destId="{59BFEA63-7D0F-4524-B5B4-A34A6E2D49E3}" srcOrd="1" destOrd="0" parTransId="{09A5FE35-77D1-45BF-9610-279199317B8D}" sibTransId="{0E4F089B-0639-458F-98C5-592F6FD4C594}"/>
    <dgm:cxn modelId="{B8E5FEAD-ED51-463E-B4AD-DA027B7DD01C}" srcId="{45A714C4-8C03-4699-888F-5343E1A435F3}" destId="{4B437752-ABDB-4702-A252-758240C19412}" srcOrd="0" destOrd="0" parTransId="{BC10AD2C-632C-44BF-AEB3-E227222A0F3C}" sibTransId="{84428283-94BE-423C-B99F-E6F19AEC4EC5}"/>
    <dgm:cxn modelId="{846C75B3-5683-413A-8BD5-27446B4928EF}" type="presOf" srcId="{AB178061-2790-48F0-87C6-DF0B1884A331}" destId="{806268C2-F8D7-4BD9-8527-B86251A60F16}" srcOrd="0" destOrd="0" presId="urn:microsoft.com/office/officeart/2005/8/layout/chevron2"/>
    <dgm:cxn modelId="{B0EDD1B8-EBEA-4AC6-94B4-451533BAD683}" srcId="{9F234C14-CA57-45AE-9963-0F7CB3F029E9}" destId="{AC5D4963-8E6F-40DC-9389-F10BDAE39234}" srcOrd="0" destOrd="0" parTransId="{A71AFCA3-ACFE-46AD-8B7A-C4E6C3F01706}" sibTransId="{8B5012B9-A76E-4376-970F-627652B7B379}"/>
    <dgm:cxn modelId="{2263C6BE-278F-4810-828D-3F67EC27BC7A}" type="presOf" srcId="{3685625F-5D75-494A-AE63-5A8868C24365}" destId="{9EA31B49-8E57-42B9-901B-703934CF7AD8}" srcOrd="0" destOrd="0" presId="urn:microsoft.com/office/officeart/2005/8/layout/chevron2"/>
    <dgm:cxn modelId="{156050C0-6AF1-40AA-B0E7-C7C5620FD606}" type="presOf" srcId="{9F234C14-CA57-45AE-9963-0F7CB3F029E9}" destId="{F74E76E9-5779-425B-920E-20AFF190DD84}" srcOrd="0" destOrd="0" presId="urn:microsoft.com/office/officeart/2005/8/layout/chevron2"/>
    <dgm:cxn modelId="{4AB756C8-C8B4-4D28-A8AA-4ABD7E96BDDF}" srcId="{55634F47-CA07-49B7-A45A-D6A4FA099072}" destId="{94C786AE-42C4-42AF-843C-E97C74107280}" srcOrd="4" destOrd="0" parTransId="{E0AD4FB5-84F0-4C7A-9C6D-639114550783}" sibTransId="{0166E338-9196-490D-822A-78D0436C5521}"/>
    <dgm:cxn modelId="{294482C8-F7DC-436A-B3C4-DEFDD2F186D6}" type="presOf" srcId="{4DD9070A-9909-4EB1-BA12-6B0CBC3804EB}" destId="{806268C2-F8D7-4BD9-8527-B86251A60F16}" srcOrd="0" destOrd="1" presId="urn:microsoft.com/office/officeart/2005/8/layout/chevron2"/>
    <dgm:cxn modelId="{BF89F6E2-1E4F-4EF1-ACBE-B4C4A5177853}" type="presOf" srcId="{55634F47-CA07-49B7-A45A-D6A4FA099072}" destId="{4B0C409B-E7ED-4CA1-9F33-8102EA8A58B8}" srcOrd="0" destOrd="0" presId="urn:microsoft.com/office/officeart/2005/8/layout/chevron2"/>
    <dgm:cxn modelId="{96DC39E5-7A9B-48AC-B53B-50BA9E19E9B4}" type="presOf" srcId="{F7F1A65A-9506-4A03-A538-B82515E92DA3}" destId="{ED1BECBB-DAA9-47AE-9BD6-5563BC2E2C7B}" srcOrd="0" destOrd="1" presId="urn:microsoft.com/office/officeart/2005/8/layout/chevron2"/>
    <dgm:cxn modelId="{44FE22E6-2F37-4938-815F-434DA01B096E}" type="presOf" srcId="{94C786AE-42C4-42AF-843C-E97C74107280}" destId="{B18E4E5D-A1E7-4D78-A3B8-405A7A78CE5E}" srcOrd="0" destOrd="0" presId="urn:microsoft.com/office/officeart/2005/8/layout/chevron2"/>
    <dgm:cxn modelId="{6451A9E6-6C82-4FEF-B1A6-6552FAA61760}" srcId="{94C786AE-42C4-42AF-843C-E97C74107280}" destId="{ABF1597A-F3C2-46BA-86EA-576C9B94750E}" srcOrd="1" destOrd="0" parTransId="{0E9E2B53-46AF-4747-83D5-5B8C21D5D4D8}" sibTransId="{66FBE864-5EC6-42BA-81B8-200688617BE8}"/>
    <dgm:cxn modelId="{E11F83ED-D7CF-403D-9039-563BDEA84B6E}" type="presOf" srcId="{F560E46D-D23A-45FB-BB6E-2D609107E530}" destId="{13325D4C-627A-4E8B-BB55-9674EE0235BD}" srcOrd="0" destOrd="0" presId="urn:microsoft.com/office/officeart/2005/8/layout/chevron2"/>
    <dgm:cxn modelId="{909838EE-3543-44CB-AA3A-7F2A04E708BE}" srcId="{94C786AE-42C4-42AF-843C-E97C74107280}" destId="{3685625F-5D75-494A-AE63-5A8868C24365}" srcOrd="0" destOrd="0" parTransId="{F38B6887-4649-46E3-988F-75B859BA5B4D}" sibTransId="{3FCB3565-631C-4ABE-96E3-8FC34EC767E2}"/>
    <dgm:cxn modelId="{B6DF6C3D-EBF1-4906-9C38-FF43EDCD4728}" type="presParOf" srcId="{4B0C409B-E7ED-4CA1-9F33-8102EA8A58B8}" destId="{02796ADE-83A3-4F92-887F-9E870D935021}" srcOrd="0" destOrd="0" presId="urn:microsoft.com/office/officeart/2005/8/layout/chevron2"/>
    <dgm:cxn modelId="{BC535D70-04A6-4DBD-B968-8E1F4FE57B27}" type="presParOf" srcId="{02796ADE-83A3-4F92-887F-9E870D935021}" destId="{13325D4C-627A-4E8B-BB55-9674EE0235BD}" srcOrd="0" destOrd="0" presId="urn:microsoft.com/office/officeart/2005/8/layout/chevron2"/>
    <dgm:cxn modelId="{480F82E0-5CB7-4DAD-8962-1E373E0DBB0A}" type="presParOf" srcId="{02796ADE-83A3-4F92-887F-9E870D935021}" destId="{806268C2-F8D7-4BD9-8527-B86251A60F16}" srcOrd="1" destOrd="0" presId="urn:microsoft.com/office/officeart/2005/8/layout/chevron2"/>
    <dgm:cxn modelId="{69548685-28C8-466D-96DB-0F6B20B83BE8}" type="presParOf" srcId="{4B0C409B-E7ED-4CA1-9F33-8102EA8A58B8}" destId="{68FDA370-333B-45A9-98C4-B04A16F87F64}" srcOrd="1" destOrd="0" presId="urn:microsoft.com/office/officeart/2005/8/layout/chevron2"/>
    <dgm:cxn modelId="{9F9BEC29-E5F9-4A9B-AE22-947C974F1FDD}" type="presParOf" srcId="{4B0C409B-E7ED-4CA1-9F33-8102EA8A58B8}" destId="{159BF979-D558-4118-9F54-3E937FB5C8C0}" srcOrd="2" destOrd="0" presId="urn:microsoft.com/office/officeart/2005/8/layout/chevron2"/>
    <dgm:cxn modelId="{B1215185-8EE2-49E8-BCA1-597C20CD6E47}" type="presParOf" srcId="{159BF979-D558-4118-9F54-3E937FB5C8C0}" destId="{F74E76E9-5779-425B-920E-20AFF190DD84}" srcOrd="0" destOrd="0" presId="urn:microsoft.com/office/officeart/2005/8/layout/chevron2"/>
    <dgm:cxn modelId="{D81B777D-08E8-4224-9812-0C64675E35A5}" type="presParOf" srcId="{159BF979-D558-4118-9F54-3E937FB5C8C0}" destId="{ED1BECBB-DAA9-47AE-9BD6-5563BC2E2C7B}" srcOrd="1" destOrd="0" presId="urn:microsoft.com/office/officeart/2005/8/layout/chevron2"/>
    <dgm:cxn modelId="{907F5CE2-A8F4-4625-8730-9E87A99E508A}" type="presParOf" srcId="{4B0C409B-E7ED-4CA1-9F33-8102EA8A58B8}" destId="{16A325E8-9D69-421B-B3FD-D6AF9B6FE759}" srcOrd="3" destOrd="0" presId="urn:microsoft.com/office/officeart/2005/8/layout/chevron2"/>
    <dgm:cxn modelId="{B7024884-1E3D-4610-89AF-14AC76D540DA}" type="presParOf" srcId="{4B0C409B-E7ED-4CA1-9F33-8102EA8A58B8}" destId="{EF62ABB6-C36B-4979-8C8A-5EC4EA6FDEBE}" srcOrd="4" destOrd="0" presId="urn:microsoft.com/office/officeart/2005/8/layout/chevron2"/>
    <dgm:cxn modelId="{54481BB9-7732-4E04-9340-70E9EBAD0545}" type="presParOf" srcId="{EF62ABB6-C36B-4979-8C8A-5EC4EA6FDEBE}" destId="{EB08A037-D722-41FF-90A7-8387C818C375}" srcOrd="0" destOrd="0" presId="urn:microsoft.com/office/officeart/2005/8/layout/chevron2"/>
    <dgm:cxn modelId="{4BE32C2E-B874-4CFB-802E-D1E78EA5C3AA}" type="presParOf" srcId="{EF62ABB6-C36B-4979-8C8A-5EC4EA6FDEBE}" destId="{D939EA37-9CAC-4C6D-AE12-92AB3752F4BF}" srcOrd="1" destOrd="0" presId="urn:microsoft.com/office/officeart/2005/8/layout/chevron2"/>
    <dgm:cxn modelId="{633EB996-6BCE-44EB-84C2-1B331E5BE86C}" type="presParOf" srcId="{4B0C409B-E7ED-4CA1-9F33-8102EA8A58B8}" destId="{C04E811B-B146-43A2-8E42-614DC6FF5029}" srcOrd="5" destOrd="0" presId="urn:microsoft.com/office/officeart/2005/8/layout/chevron2"/>
    <dgm:cxn modelId="{99C9FBF5-E942-460C-9C3D-AEAC6E19D317}" type="presParOf" srcId="{4B0C409B-E7ED-4CA1-9F33-8102EA8A58B8}" destId="{98DA8D07-907C-40B2-A4AD-7D05035E66D2}" srcOrd="6" destOrd="0" presId="urn:microsoft.com/office/officeart/2005/8/layout/chevron2"/>
    <dgm:cxn modelId="{672951A2-9CD5-4224-9EE9-FA0FD4EEB513}" type="presParOf" srcId="{98DA8D07-907C-40B2-A4AD-7D05035E66D2}" destId="{60CAAE2D-1850-4FAD-B4A7-CEC363BEC25F}" srcOrd="0" destOrd="0" presId="urn:microsoft.com/office/officeart/2005/8/layout/chevron2"/>
    <dgm:cxn modelId="{E310C20C-AFE1-40AA-A130-1546E424407B}" type="presParOf" srcId="{98DA8D07-907C-40B2-A4AD-7D05035E66D2}" destId="{70AFFB21-0102-4DD3-86A3-51B234A8A433}" srcOrd="1" destOrd="0" presId="urn:microsoft.com/office/officeart/2005/8/layout/chevron2"/>
    <dgm:cxn modelId="{3377355E-EA8B-4E93-9B06-5725B81CBEDD}" type="presParOf" srcId="{4B0C409B-E7ED-4CA1-9F33-8102EA8A58B8}" destId="{CBFB70C8-86AD-434F-B571-9B93721A52FA}" srcOrd="7" destOrd="0" presId="urn:microsoft.com/office/officeart/2005/8/layout/chevron2"/>
    <dgm:cxn modelId="{3B673B68-2FA3-4997-A7E7-147D308366D9}" type="presParOf" srcId="{4B0C409B-E7ED-4CA1-9F33-8102EA8A58B8}" destId="{5556E7E2-AFE3-438A-9DDF-265A9C9748D7}" srcOrd="8" destOrd="0" presId="urn:microsoft.com/office/officeart/2005/8/layout/chevron2"/>
    <dgm:cxn modelId="{99F83A0A-B739-4BEC-A1CE-C8397064EA39}" type="presParOf" srcId="{5556E7E2-AFE3-438A-9DDF-265A9C9748D7}" destId="{B18E4E5D-A1E7-4D78-A3B8-405A7A78CE5E}" srcOrd="0" destOrd="0" presId="urn:microsoft.com/office/officeart/2005/8/layout/chevron2"/>
    <dgm:cxn modelId="{48A6578A-4A90-45FD-AA73-CECFBE17F14E}" type="presParOf" srcId="{5556E7E2-AFE3-438A-9DDF-265A9C9748D7}" destId="{9EA31B49-8E57-42B9-901B-703934CF7A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EF296-8566-47E5-97FD-5E61692A332B}">
      <dsp:nvSpPr>
        <dsp:cNvPr id="0" name=""/>
        <dsp:cNvSpPr/>
      </dsp:nvSpPr>
      <dsp:spPr>
        <a:xfrm>
          <a:off x="22" y="1915"/>
          <a:ext cx="2136427" cy="68916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eorgia Pro"/>
            </a:rPr>
            <a:t>Good Candidates</a:t>
          </a:r>
          <a:endParaRPr lang="en-US" sz="2000" kern="1200"/>
        </a:p>
      </dsp:txBody>
      <dsp:txXfrm>
        <a:off x="22" y="1915"/>
        <a:ext cx="2136427" cy="689169"/>
      </dsp:txXfrm>
    </dsp:sp>
    <dsp:sp modelId="{0C5F8DEC-6BD0-4D0C-A0E7-C614047AAE48}">
      <dsp:nvSpPr>
        <dsp:cNvPr id="0" name=""/>
        <dsp:cNvSpPr/>
      </dsp:nvSpPr>
      <dsp:spPr>
        <a:xfrm>
          <a:off x="22" y="691084"/>
          <a:ext cx="2136427" cy="29645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Georgia Pro"/>
            </a:rPr>
            <a:t>Newly created records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Georgia Pro"/>
            </a:rPr>
            <a:t>Mid-range retention periods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Georgia Pro"/>
            </a:rPr>
            <a:t>Records often accessed (by department, or TPIA requests)</a:t>
          </a:r>
        </a:p>
      </dsp:txBody>
      <dsp:txXfrm>
        <a:off x="22" y="691084"/>
        <a:ext cx="2136427" cy="2964599"/>
      </dsp:txXfrm>
    </dsp:sp>
    <dsp:sp modelId="{BD455D3A-89E7-44CA-8AE2-3BB0171F212C}">
      <dsp:nvSpPr>
        <dsp:cNvPr id="0" name=""/>
        <dsp:cNvSpPr/>
      </dsp:nvSpPr>
      <dsp:spPr>
        <a:xfrm>
          <a:off x="2435549" y="1915"/>
          <a:ext cx="2136427" cy="689169"/>
        </a:xfrm>
        <a:prstGeom prst="rect">
          <a:avLst/>
        </a:prstGeom>
        <a:solidFill>
          <a:schemeClr val="accent2">
            <a:shade val="80000"/>
            <a:hueOff val="436557"/>
            <a:satOff val="-23989"/>
            <a:lumOff val="32225"/>
            <a:alphaOff val="0"/>
          </a:schemeClr>
        </a:solidFill>
        <a:ln w="12700" cap="flat" cmpd="sng" algn="ctr">
          <a:solidFill>
            <a:schemeClr val="accent2">
              <a:shade val="80000"/>
              <a:hueOff val="436557"/>
              <a:satOff val="-23989"/>
              <a:lumOff val="322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eorgia Pro"/>
            </a:rPr>
            <a:t>Bad Candidates</a:t>
          </a:r>
          <a:endParaRPr lang="en-US" sz="2000" kern="1200"/>
        </a:p>
      </dsp:txBody>
      <dsp:txXfrm>
        <a:off x="2435549" y="1915"/>
        <a:ext cx="2136427" cy="689169"/>
      </dsp:txXfrm>
    </dsp:sp>
    <dsp:sp modelId="{408E4FB3-21CF-48DF-8259-F234E95628C6}">
      <dsp:nvSpPr>
        <dsp:cNvPr id="0" name=""/>
        <dsp:cNvSpPr/>
      </dsp:nvSpPr>
      <dsp:spPr>
        <a:xfrm>
          <a:off x="2435549" y="691084"/>
          <a:ext cx="2136427" cy="296459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Georgia Pro"/>
            </a:rPr>
            <a:t>Very short or very long retention periods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Georgia Pro"/>
            </a:rPr>
            <a:t>Records rarely accessed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Georgia Pro"/>
            </a:rPr>
            <a:t>Papers in poor condition</a:t>
          </a:r>
          <a:endParaRPr lang="en-US" sz="2000" kern="1200"/>
        </a:p>
      </dsp:txBody>
      <dsp:txXfrm>
        <a:off x="2435549" y="691084"/>
        <a:ext cx="2136427" cy="2964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25D4C-627A-4E8B-BB55-9674EE0235BD}">
      <dsp:nvSpPr>
        <dsp:cNvPr id="0" name=""/>
        <dsp:cNvSpPr/>
      </dsp:nvSpPr>
      <dsp:spPr>
        <a:xfrm rot="5400000">
          <a:off x="-192773" y="194707"/>
          <a:ext cx="1285155" cy="89960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eorgia Pro"/>
            </a:rPr>
            <a:t>Identify</a:t>
          </a:r>
          <a:endParaRPr lang="en-US" sz="1800" kern="1200"/>
        </a:p>
      </dsp:txBody>
      <dsp:txXfrm rot="-5400000">
        <a:off x="1" y="451739"/>
        <a:ext cx="899609" cy="385546"/>
      </dsp:txXfrm>
    </dsp:sp>
    <dsp:sp modelId="{806268C2-F8D7-4BD9-8527-B86251A60F16}">
      <dsp:nvSpPr>
        <dsp:cNvPr id="0" name=""/>
        <dsp:cNvSpPr/>
      </dsp:nvSpPr>
      <dsp:spPr>
        <a:xfrm rot="5400000">
          <a:off x="3673536" y="-2771992"/>
          <a:ext cx="835351" cy="638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eorgia Pro"/>
            </a:rPr>
            <a:t>Find the correct series on the UTDRRS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https://legal.utdallas.edu/records-management/records-retention-schedule/</a:t>
          </a:r>
        </a:p>
      </dsp:txBody>
      <dsp:txXfrm rot="-5400000">
        <a:off x="899609" y="42713"/>
        <a:ext cx="6342427" cy="753795"/>
      </dsp:txXfrm>
    </dsp:sp>
    <dsp:sp modelId="{F74E76E9-5779-425B-920E-20AFF190DD84}">
      <dsp:nvSpPr>
        <dsp:cNvPr id="0" name=""/>
        <dsp:cNvSpPr/>
      </dsp:nvSpPr>
      <dsp:spPr>
        <a:xfrm rot="5400000">
          <a:off x="-192773" y="1364514"/>
          <a:ext cx="1285155" cy="89960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eorgia Pro"/>
            </a:rPr>
            <a:t>Verify</a:t>
          </a:r>
          <a:endParaRPr lang="en-US" sz="1800" kern="1200"/>
        </a:p>
      </dsp:txBody>
      <dsp:txXfrm rot="-5400000">
        <a:off x="1" y="1621546"/>
        <a:ext cx="899609" cy="385546"/>
      </dsp:txXfrm>
    </dsp:sp>
    <dsp:sp modelId="{ED1BECBB-DAA9-47AE-9BD6-5563BC2E2C7B}">
      <dsp:nvSpPr>
        <dsp:cNvPr id="0" name=""/>
        <dsp:cNvSpPr/>
      </dsp:nvSpPr>
      <dsp:spPr>
        <a:xfrm rot="5400000">
          <a:off x="3673536" y="-1602185"/>
          <a:ext cx="835351" cy="638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eorgia Pro"/>
            </a:rPr>
            <a:t>Confirm the retention period has passed for the records (using UTDRRS)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eorgia Pro"/>
            </a:rPr>
            <a:t>Are there any pending audits, Public Information Act requests, or litigation?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eorgia Pro"/>
            </a:rPr>
            <a:t>Do any of the records require Archivist review? (look at UTDRRS or if you suspect historical value)</a:t>
          </a:r>
        </a:p>
      </dsp:txBody>
      <dsp:txXfrm rot="-5400000">
        <a:off x="899609" y="1212520"/>
        <a:ext cx="6342427" cy="753795"/>
      </dsp:txXfrm>
    </dsp:sp>
    <dsp:sp modelId="{EB08A037-D722-41FF-90A7-8387C818C375}">
      <dsp:nvSpPr>
        <dsp:cNvPr id="0" name=""/>
        <dsp:cNvSpPr/>
      </dsp:nvSpPr>
      <dsp:spPr>
        <a:xfrm rot="5400000">
          <a:off x="-192773" y="2534321"/>
          <a:ext cx="1285155" cy="89960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eorgia Pro"/>
            </a:rPr>
            <a:t>Approve</a:t>
          </a:r>
          <a:endParaRPr lang="en-US" sz="1800" kern="1200"/>
        </a:p>
      </dsp:txBody>
      <dsp:txXfrm rot="-5400000">
        <a:off x="1" y="2791353"/>
        <a:ext cx="899609" cy="385546"/>
      </dsp:txXfrm>
    </dsp:sp>
    <dsp:sp modelId="{D939EA37-9CAC-4C6D-AE12-92AB3752F4BF}">
      <dsp:nvSpPr>
        <dsp:cNvPr id="0" name=""/>
        <dsp:cNvSpPr/>
      </dsp:nvSpPr>
      <dsp:spPr>
        <a:xfrm rot="5400000">
          <a:off x="3673536" y="-432379"/>
          <a:ext cx="835351" cy="638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eorgia Pro"/>
            </a:rPr>
            <a:t>Complete the Request for Records Disposal form and submit to OLA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eorgia Pro"/>
            </a:rPr>
            <a:t>WAIT until the request is approved before disposing of records</a:t>
          </a:r>
        </a:p>
      </dsp:txBody>
      <dsp:txXfrm rot="-5400000">
        <a:off x="899609" y="2382326"/>
        <a:ext cx="6342427" cy="753795"/>
      </dsp:txXfrm>
    </dsp:sp>
    <dsp:sp modelId="{60CAAE2D-1850-4FAD-B4A7-CEC363BEC25F}">
      <dsp:nvSpPr>
        <dsp:cNvPr id="0" name=""/>
        <dsp:cNvSpPr/>
      </dsp:nvSpPr>
      <dsp:spPr>
        <a:xfrm rot="5400000">
          <a:off x="-192773" y="3704128"/>
          <a:ext cx="1285155" cy="8996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eorgia Pro"/>
            </a:rPr>
            <a:t>Dispose</a:t>
          </a:r>
        </a:p>
      </dsp:txBody>
      <dsp:txXfrm rot="-5400000">
        <a:off x="1" y="3961160"/>
        <a:ext cx="899609" cy="385546"/>
      </dsp:txXfrm>
    </dsp:sp>
    <dsp:sp modelId="{70AFFB21-0102-4DD3-86A3-51B234A8A433}">
      <dsp:nvSpPr>
        <dsp:cNvPr id="0" name=""/>
        <dsp:cNvSpPr/>
      </dsp:nvSpPr>
      <dsp:spPr>
        <a:xfrm rot="5400000">
          <a:off x="3673536" y="737427"/>
          <a:ext cx="835351" cy="638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eorgia Pro"/>
            </a:rPr>
            <a:t>Dispose of ALL versions of records (hard copy, electronic, convenience copy)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eorgia Pro"/>
            </a:rPr>
            <a:t>Think about all the places your office stores records (Box, shared drive, email, Teams, etc.)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eorgia Pro"/>
            </a:rPr>
            <a:t>Place hard copies in a shred bin (for sensitive information) or recycle bin</a:t>
          </a:r>
        </a:p>
      </dsp:txBody>
      <dsp:txXfrm rot="-5400000">
        <a:off x="899609" y="3552132"/>
        <a:ext cx="6342427" cy="753795"/>
      </dsp:txXfrm>
    </dsp:sp>
    <dsp:sp modelId="{B18E4E5D-A1E7-4D78-A3B8-405A7A78CE5E}">
      <dsp:nvSpPr>
        <dsp:cNvPr id="0" name=""/>
        <dsp:cNvSpPr/>
      </dsp:nvSpPr>
      <dsp:spPr>
        <a:xfrm rot="5400000">
          <a:off x="-192773" y="4873934"/>
          <a:ext cx="1285155" cy="89960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eorgia Pro"/>
            </a:rPr>
            <a:t>Report</a:t>
          </a:r>
        </a:p>
      </dsp:txBody>
      <dsp:txXfrm rot="-5400000">
        <a:off x="1" y="5130966"/>
        <a:ext cx="899609" cy="385546"/>
      </dsp:txXfrm>
    </dsp:sp>
    <dsp:sp modelId="{9EA31B49-8E57-42B9-901B-703934CF7AD8}">
      <dsp:nvSpPr>
        <dsp:cNvPr id="0" name=""/>
        <dsp:cNvSpPr/>
      </dsp:nvSpPr>
      <dsp:spPr>
        <a:xfrm rot="5400000">
          <a:off x="3673536" y="1907234"/>
          <a:ext cx="835351" cy="638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eorgia Pro"/>
            </a:rPr>
            <a:t>Let OLA know the date you disposed of the records and how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Georgia Pro"/>
            </a:rPr>
            <a:t>Document the disposal on departmental Disposition Log</a:t>
          </a:r>
        </a:p>
      </dsp:txBody>
      <dsp:txXfrm rot="-5400000">
        <a:off x="899609" y="4721939"/>
        <a:ext cx="6342427" cy="75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093C8-E17C-4DDD-A8D5-00E11B0CC264}" type="datetimeFigureOut">
              <a:rPr lang="en-US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93480-8C4B-46B1-86E6-2DC46D097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78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36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2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9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45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65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4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8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5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1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0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93480-8C4B-46B1-86E6-2DC46D0978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7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5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2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2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4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4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5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Wednesday, May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8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May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igitaldrew/493043898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languagelabunleashed.org/2013/02/shovelin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dallas.edu/legal/records-manageme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po.gov/fdsys/browse/collectionCfr.action?collectionCode=CFR" TargetMode="External"/><Relationship Id="rId3" Type="http://schemas.openxmlformats.org/officeDocument/2006/relationships/hyperlink" Target="http://www.statutes.legis.state.tx.us/Docs/GV/htm/GV.441.htm" TargetMode="External"/><Relationship Id="rId7" Type="http://schemas.openxmlformats.org/officeDocument/2006/relationships/hyperlink" Target="https://www.tsl.texas.gov/slrm/urrs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sl.texas.gov/slrm/rrs4" TargetMode="External"/><Relationship Id="rId5" Type="http://schemas.openxmlformats.org/officeDocument/2006/relationships/hyperlink" Target="http://www.statutes.legis.state.tx.us/Docs/GV/htm/GV.552.htm" TargetMode="External"/><Relationship Id="rId4" Type="http://schemas.openxmlformats.org/officeDocument/2006/relationships/hyperlink" Target="https://texreg.sos.state.tx.us/public/readtac$ext.ViewTAC?tac_view=5&amp;ti=13&amp;pt=1&amp;ch=6&amp;sch=A&amp;rl=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.edu/openlearn/whats-on/radio/thinking-allowed/ou-on-the-bbc-thinking-allowed-webcam-generational-divide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obscuritory.com/essay/state-of-cd-roms-september-1991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955B3A-C08D-43E6-ABEF-A4F616FB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9694A-8B4E-4127-9C08-9B8F39B6F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36E6B-D7EF-409B-B48D-1628C06EE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899" y="3854831"/>
            <a:ext cx="5278995" cy="2156581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cs typeface="Calibri Light"/>
              </a:rPr>
              <a:t>Records Management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6182" y="3714462"/>
            <a:ext cx="4700133" cy="2447341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300" b="1" dirty="0"/>
              <a:t>University of Texas at Dallas</a:t>
            </a:r>
            <a:endParaRPr lang="en-US" sz="23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Office of Legal Affairs</a:t>
            </a:r>
            <a:endParaRPr lang="en-US" sz="20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6D2053-BB10-4615-A38D-86EEC0D8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rgbClr val="296A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BFB0068-DB42-4F0D-A764-DAB554631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1" r="-7" b="44875"/>
          <a:stretch/>
        </p:blipFill>
        <p:spPr>
          <a:xfrm>
            <a:off x="422145" y="10"/>
            <a:ext cx="11082529" cy="359901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2CC60F-C99A-48C5-856F-3C79856E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2ED1C-4B10-41E7-9BF6-7447B99B9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2976-69F6-4043-BA1C-7218330F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Transitory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6B9C-5122-4F0B-B4BC-C92E0787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Records of temporary usefulness that are not an integral part of a record series of an agency, that are not regularly filed with an agency's record-keeping system, and that are required only for a limited period time for the completion of an action by an official or employee of the agency or in the preparation of an ongoing record series.</a:t>
            </a:r>
          </a:p>
          <a:p>
            <a:pPr lvl="1">
              <a:spcBef>
                <a:spcPct val="20000"/>
              </a:spcBef>
            </a:pPr>
            <a:r>
              <a:rPr lang="en-US">
                <a:ea typeface="+mn-lt"/>
                <a:cs typeface="+mn-lt"/>
              </a:rPr>
              <a:t>are not essential to compliance with state law</a:t>
            </a:r>
          </a:p>
          <a:p>
            <a:pPr lvl="1">
              <a:spcBef>
                <a:spcPct val="20000"/>
              </a:spcBef>
            </a:pPr>
            <a:r>
              <a:rPr lang="en-US">
                <a:ea typeface="+mn-lt"/>
                <a:cs typeface="+mn-lt"/>
              </a:rPr>
              <a:t>do not document, support, or arise from university business processes</a:t>
            </a:r>
          </a:p>
          <a:p>
            <a:pPr lvl="1">
              <a:spcBef>
                <a:spcPct val="20000"/>
              </a:spcBef>
            </a:pPr>
            <a:r>
              <a:rPr lang="en-US">
                <a:ea typeface="+mn-lt"/>
                <a:cs typeface="+mn-lt"/>
              </a:rPr>
              <a:t>are transferred to a master record, e.g., notes transferred to a record</a:t>
            </a:r>
          </a:p>
          <a:p>
            <a:pPr lvl="1">
              <a:spcBef>
                <a:spcPct val="20000"/>
              </a:spcBef>
            </a:pPr>
            <a:r>
              <a:rPr lang="en-US">
                <a:ea typeface="+mn-lt"/>
                <a:cs typeface="+mn-lt"/>
              </a:rPr>
              <a:t>cannot be classified as an integral part of any record series of UTD RRS </a:t>
            </a:r>
          </a:p>
          <a:p>
            <a:pPr marL="457200" lvl="1" indent="0">
              <a:spcBef>
                <a:spcPct val="20000"/>
              </a:spcBef>
              <a:buNone/>
            </a:pPr>
            <a:r>
              <a:rPr lang="en-US">
                <a:ea typeface="+mn-lt"/>
                <a:cs typeface="+mn-lt"/>
              </a:rPr>
              <a:t>Transitory records do not need approval from OLA to dispose of and should NOT be included on a Records Disposal Request</a:t>
            </a:r>
          </a:p>
        </p:txBody>
      </p:sp>
    </p:spTree>
    <p:extLst>
      <p:ext uri="{BB962C8B-B14F-4D97-AF65-F5344CB8AC3E}">
        <p14:creationId xmlns:p14="http://schemas.microsoft.com/office/powerpoint/2010/main" val="390294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4F0F6-0648-478E-BD3F-BF29AEEF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Managing Records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41049-3923-43BF-A3EE-D3ED844BB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>
            <a:normAutofit/>
          </a:bodyPr>
          <a:lstStyle/>
          <a:p>
            <a:pPr algn="l"/>
            <a:endParaRPr lang="en-US" sz="2200" dirty="0"/>
          </a:p>
        </p:txBody>
      </p:sp>
      <p:pic>
        <p:nvPicPr>
          <p:cNvPr id="5" name="Picture 5" descr="Filing cabinets with organized files.">
            <a:extLst>
              <a:ext uri="{FF2B5EF4-FFF2-40B4-BE49-F238E27FC236}">
                <a16:creationId xmlns:a16="http://schemas.microsoft.com/office/drawing/2014/main" id="{467095A7-5127-4A8B-A88E-7D28EE582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810" r="22190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296A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515ACE5-217A-4E68-93BA-88F19F469DF6}"/>
              </a:ext>
            </a:extLst>
          </p:cNvPr>
          <p:cNvSpPr txBox="1"/>
          <p:nvPr/>
        </p:nvSpPr>
        <p:spPr>
          <a:xfrm>
            <a:off x="3065479" y="6657937"/>
            <a:ext cx="241444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891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AC1A-7942-4A9D-BD6B-F74354FC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Maintaining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1FECE-1A8F-4434-A35D-862EBFFC0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Departments are responsible for maintaining their records from creation, during the active stage, and through the full retention period until record are eligible for disposition. </a:t>
            </a:r>
          </a:p>
          <a:p>
            <a:r>
              <a:rPr lang="en-US"/>
              <a:t>Best Practice – Get organized, and keep your files clean!</a:t>
            </a:r>
          </a:p>
          <a:p>
            <a:pPr lvl="1"/>
            <a:r>
              <a:rPr lang="en-US"/>
              <a:t>Maintain your Record Copies in a designated place (electronic or hard copy)</a:t>
            </a:r>
          </a:p>
          <a:p>
            <a:pPr lvl="1"/>
            <a:r>
              <a:rPr lang="en-US"/>
              <a:t>Dispose of Convenience Copies of records as soon as they have fulfilled their purpose – no need to wait the full retention period</a:t>
            </a:r>
          </a:p>
          <a:p>
            <a:pPr lvl="1"/>
            <a:r>
              <a:rPr lang="en-US"/>
              <a:t>Mark your files with the Agency Identification Number and date records are eligible for disposition before it is time to dispose of them</a:t>
            </a:r>
          </a:p>
        </p:txBody>
      </p:sp>
    </p:spTree>
    <p:extLst>
      <p:ext uri="{BB962C8B-B14F-4D97-AF65-F5344CB8AC3E}">
        <p14:creationId xmlns:p14="http://schemas.microsoft.com/office/powerpoint/2010/main" val="115442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3846D-9758-4747-A92D-E2AA6BC8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Storage of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E91D4-2C89-4D07-8502-70866BB97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Can we scan in paper copies to create electronic records?  YES!</a:t>
            </a:r>
          </a:p>
          <a:p>
            <a:r>
              <a:rPr lang="en-US"/>
              <a:t>Records must be reviewed to make sure all data is preserved and legible</a:t>
            </a:r>
          </a:p>
          <a:p>
            <a:r>
              <a:rPr lang="en-US">
                <a:ea typeface="+mn-lt"/>
                <a:cs typeface="+mn-lt"/>
              </a:rPr>
              <a:t>Records must be labeled and organized in a systematic way</a:t>
            </a:r>
          </a:p>
          <a:p>
            <a:r>
              <a:rPr lang="en-US">
                <a:ea typeface="+mn-lt"/>
                <a:cs typeface="+mn-lt"/>
              </a:rPr>
              <a:t>Confidential and controlled (sensitive) information must be protected</a:t>
            </a:r>
          </a:p>
          <a:p>
            <a:r>
              <a:rPr lang="en-US"/>
              <a:t>Imaged</a:t>
            </a:r>
            <a:r>
              <a:rPr lang="en-US">
                <a:ea typeface="+mn-lt"/>
                <a:cs typeface="+mn-lt"/>
              </a:rPr>
              <a:t> records must be accessible for as long as the records are retained </a:t>
            </a:r>
          </a:p>
          <a:p>
            <a:pPr lvl="1"/>
            <a:r>
              <a:rPr lang="en-US">
                <a:ea typeface="+mn-lt"/>
                <a:cs typeface="+mn-lt"/>
              </a:rPr>
              <a:t>Must be willing to keep the software to access or regularly update files as common formats change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47C8-29CA-4218-8397-AA71FC21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Storage of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3357-23D7-402D-9287-3BB2970C4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6789061" cy="42063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Imaging past records – things to consider:</a:t>
            </a:r>
          </a:p>
          <a:p>
            <a:pPr lvl="1"/>
            <a:r>
              <a:rPr lang="en-US" dirty="0">
                <a:ea typeface="+mn-lt"/>
                <a:cs typeface="+mn-lt"/>
              </a:rPr>
              <a:t>How long do the records need to be maintained?</a:t>
            </a:r>
          </a:p>
          <a:p>
            <a:pPr lvl="1"/>
            <a:r>
              <a:rPr lang="en-US" dirty="0">
                <a:ea typeface="+mn-lt"/>
                <a:cs typeface="+mn-lt"/>
              </a:rPr>
              <a:t>Does your department have the time or financial resources to devote to the project?</a:t>
            </a:r>
          </a:p>
          <a:p>
            <a:r>
              <a:rPr lang="en-US" dirty="0"/>
              <a:t>Include retention data in your labels</a:t>
            </a:r>
          </a:p>
          <a:p>
            <a:pPr lvl="1"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Record Classification</a:t>
            </a:r>
          </a:p>
          <a:p>
            <a:pPr lvl="1"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Disposition Information</a:t>
            </a:r>
          </a:p>
          <a:p>
            <a:pPr lvl="1"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Record Identifiers</a:t>
            </a:r>
          </a:p>
          <a:p>
            <a:endParaRPr lang="en-US">
              <a:ea typeface="+mn-lt"/>
              <a:cs typeface="+mn-lt"/>
            </a:endParaRPr>
          </a:p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22867F-97A7-487B-9EF6-BF8AF0C01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691994"/>
              </p:ext>
            </p:extLst>
          </p:nvPr>
        </p:nvGraphicFramePr>
        <p:xfrm>
          <a:off x="7205381" y="1824318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545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E68C35-0307-4DBB-9BB2-51A0BC80F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ackground Gray Rectangle">
            <a:extLst>
              <a:ext uri="{FF2B5EF4-FFF2-40B4-BE49-F238E27FC236}">
                <a16:creationId xmlns:a16="http://schemas.microsoft.com/office/drawing/2014/main" id="{B4461734-7A1F-4C43-9DD1-82961A9BC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White Rectangle">
            <a:extLst>
              <a:ext uri="{FF2B5EF4-FFF2-40B4-BE49-F238E27FC236}">
                <a16:creationId xmlns:a16="http://schemas.microsoft.com/office/drawing/2014/main" id="{F76B182E-353C-4F09-98E3-D0D9D094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E9F84-9467-47C0-ADB7-2359F109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1" y="603503"/>
            <a:ext cx="10851735" cy="1739267"/>
          </a:xfrm>
        </p:spPr>
        <p:txBody>
          <a:bodyPr anchor="t">
            <a:normAutofit/>
          </a:bodyPr>
          <a:lstStyle/>
          <a:p>
            <a:r>
              <a:rPr lang="en-US"/>
              <a:t>UTD Records Retention Schedule</a:t>
            </a:r>
          </a:p>
        </p:txBody>
      </p:sp>
      <p:cxnSp>
        <p:nvCxnSpPr>
          <p:cNvPr id="16" name="Vertical Connector">
            <a:extLst>
              <a:ext uri="{FF2B5EF4-FFF2-40B4-BE49-F238E27FC236}">
                <a16:creationId xmlns:a16="http://schemas.microsoft.com/office/drawing/2014/main" id="{A32DD4E3-F3A5-479E-9FC8-93181F7AB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Horizontal Connector 2">
            <a:extLst>
              <a:ext uri="{FF2B5EF4-FFF2-40B4-BE49-F238E27FC236}">
                <a16:creationId xmlns:a16="http://schemas.microsoft.com/office/drawing/2014/main" id="{A5C97BEA-9A67-4872-9526-42EECD54C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73E5ED29-40F5-4B82-A678-C54FB70EB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586330"/>
              </p:ext>
            </p:extLst>
          </p:nvPr>
        </p:nvGraphicFramePr>
        <p:xfrm>
          <a:off x="420688" y="1465407"/>
          <a:ext cx="11259003" cy="517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06">
                  <a:extLst>
                    <a:ext uri="{9D8B030D-6E8A-4147-A177-3AD203B41FA5}">
                      <a16:colId xmlns:a16="http://schemas.microsoft.com/office/drawing/2014/main" val="2971187654"/>
                    </a:ext>
                  </a:extLst>
                </a:gridCol>
                <a:gridCol w="624325">
                  <a:extLst>
                    <a:ext uri="{9D8B030D-6E8A-4147-A177-3AD203B41FA5}">
                      <a16:colId xmlns:a16="http://schemas.microsoft.com/office/drawing/2014/main" val="3616949798"/>
                    </a:ext>
                  </a:extLst>
                </a:gridCol>
                <a:gridCol w="1264227">
                  <a:extLst>
                    <a:ext uri="{9D8B030D-6E8A-4147-A177-3AD203B41FA5}">
                      <a16:colId xmlns:a16="http://schemas.microsoft.com/office/drawing/2014/main" val="1004738187"/>
                    </a:ext>
                  </a:extLst>
                </a:gridCol>
                <a:gridCol w="2268681">
                  <a:extLst>
                    <a:ext uri="{9D8B030D-6E8A-4147-A177-3AD203B41FA5}">
                      <a16:colId xmlns:a16="http://schemas.microsoft.com/office/drawing/2014/main" val="3252026112"/>
                    </a:ext>
                  </a:extLst>
                </a:gridCol>
                <a:gridCol w="482635">
                  <a:extLst>
                    <a:ext uri="{9D8B030D-6E8A-4147-A177-3AD203B41FA5}">
                      <a16:colId xmlns:a16="http://schemas.microsoft.com/office/drawing/2014/main" val="2887130572"/>
                    </a:ext>
                  </a:extLst>
                </a:gridCol>
                <a:gridCol w="398318">
                  <a:extLst>
                    <a:ext uri="{9D8B030D-6E8A-4147-A177-3AD203B41FA5}">
                      <a16:colId xmlns:a16="http://schemas.microsoft.com/office/drawing/2014/main" val="231687632"/>
                    </a:ext>
                  </a:extLst>
                </a:gridCol>
                <a:gridCol w="234955">
                  <a:extLst>
                    <a:ext uri="{9D8B030D-6E8A-4147-A177-3AD203B41FA5}">
                      <a16:colId xmlns:a16="http://schemas.microsoft.com/office/drawing/2014/main" val="153058203"/>
                    </a:ext>
                  </a:extLst>
                </a:gridCol>
                <a:gridCol w="252274">
                  <a:extLst>
                    <a:ext uri="{9D8B030D-6E8A-4147-A177-3AD203B41FA5}">
                      <a16:colId xmlns:a16="http://schemas.microsoft.com/office/drawing/2014/main" val="3948627624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val="352747346"/>
                    </a:ext>
                  </a:extLst>
                </a:gridCol>
                <a:gridCol w="484903">
                  <a:extLst>
                    <a:ext uri="{9D8B030D-6E8A-4147-A177-3AD203B41FA5}">
                      <a16:colId xmlns:a16="http://schemas.microsoft.com/office/drawing/2014/main" val="1564015580"/>
                    </a:ext>
                  </a:extLst>
                </a:gridCol>
                <a:gridCol w="2264594">
                  <a:extLst>
                    <a:ext uri="{9D8B030D-6E8A-4147-A177-3AD203B41FA5}">
                      <a16:colId xmlns:a16="http://schemas.microsoft.com/office/drawing/2014/main" val="1506456369"/>
                    </a:ext>
                  </a:extLst>
                </a:gridCol>
                <a:gridCol w="895003">
                  <a:extLst>
                    <a:ext uri="{9D8B030D-6E8A-4147-A177-3AD203B41FA5}">
                      <a16:colId xmlns:a16="http://schemas.microsoft.com/office/drawing/2014/main" val="2687833281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Agency 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Item No.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Record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Series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Item No.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Record Series Title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Description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Ret. Code 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Retention Period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AC Definition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Arch.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Remarks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Legal Citations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3650882"/>
                  </a:ext>
                </a:extLst>
              </a:tr>
              <a:tr h="601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17407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ADR1037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1.1.053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Registration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300">
                          <a:effectLst/>
                        </a:rPr>
                        <a:t>Logs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Logs or similar records used to register persons appearing before state agencies as required by Chapter 2004, Government Code, including quarterly reports filed with the Texas Ethics Commission.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AC = Report filed with the Texas Ethics Commission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5821421"/>
                  </a:ext>
                </a:extLst>
              </a:tr>
              <a:tr h="1801090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ADR1038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1.1.055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Strategic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300">
                          <a:effectLst/>
                        </a:rPr>
                        <a:t>Plans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Information resources and operational strategic plans prepared in accordance with §2054.095, and §2056.002, Government Code.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AC = September 1 of odd-numbered calendar years.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ARCHIVES NOTE: The archival requirement is met by sending required copies of the plans to the University Archives and to the Texas State Publications Depository Program, Texas State Library and Archives Commission.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437369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ADR1039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1.1.056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ADA  Documentation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Self evaluations and plans documenting compliance with the requirements of the Americans With Disabilities Act.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28 CFR 35.105c.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549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8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9D947B-1B59-4322-8CF2-73E813419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D803427E-36C0-4811-BE64-ACF653F6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D9231370-89C4-4981-8C91-A3F3D114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E73E6-5D20-440B-B534-19E03B26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940910"/>
            <a:ext cx="3373413" cy="4976179"/>
          </a:xfrm>
        </p:spPr>
        <p:txBody>
          <a:bodyPr>
            <a:normAutofit/>
          </a:bodyPr>
          <a:lstStyle/>
          <a:p>
            <a:r>
              <a:rPr lang="en-US" dirty="0"/>
              <a:t>Disposing of Records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474D4826-9FF4-4E17-AB42-146B76BD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C5873965-CEB2-46E1-951E-037689B07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5464849A-195A-4C03-A96F-9CA585631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552223"/>
              </p:ext>
            </p:extLst>
          </p:nvPr>
        </p:nvGraphicFramePr>
        <p:xfrm>
          <a:off x="4216079" y="475881"/>
          <a:ext cx="7282815" cy="59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6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25D4C-627A-4E8B-BB55-9674EE023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3325D4C-627A-4E8B-BB55-9674EE023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3325D4C-627A-4E8B-BB55-9674EE023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6268C2-F8D7-4BD9-8527-B86251A6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06268C2-F8D7-4BD9-8527-B86251A6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06268C2-F8D7-4BD9-8527-B86251A60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4E76E9-5779-425B-920E-20AFF190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74E76E9-5779-425B-920E-20AFF190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74E76E9-5779-425B-920E-20AFF190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BECBB-DAA9-47AE-9BD6-5563BC2E2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D1BECBB-DAA9-47AE-9BD6-5563BC2E2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D1BECBB-DAA9-47AE-9BD6-5563BC2E2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8A037-D722-41FF-90A7-8387C818C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B08A037-D722-41FF-90A7-8387C818C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B08A037-D722-41FF-90A7-8387C818C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39EA37-9CAC-4C6D-AE12-92AB3752F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939EA37-9CAC-4C6D-AE12-92AB3752F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939EA37-9CAC-4C6D-AE12-92AB3752F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CAAE2D-1850-4FAD-B4A7-CEC363BEC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0CAAE2D-1850-4FAD-B4A7-CEC363BEC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0CAAE2D-1850-4FAD-B4A7-CEC363BEC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FFB21-0102-4DD3-86A3-51B234A8A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0AFFB21-0102-4DD3-86A3-51B234A8A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0AFFB21-0102-4DD3-86A3-51B234A8A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E4E5D-A1E7-4D78-A3B8-405A7A78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B18E4E5D-A1E7-4D78-A3B8-405A7A78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18E4E5D-A1E7-4D78-A3B8-405A7A78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A31B49-8E57-42B9-901B-703934CF7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9EA31B49-8E57-42B9-901B-703934CF7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9EA31B49-8E57-42B9-901B-703934CF7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A9D7C9-0452-4338-840E-1F41073B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D28149-A976-4FDF-A0AD-7E066FF7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0536FF-D2DD-47A6-BB60-E22DD2FEF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3227A-4DF6-4F4F-99D8-D530A1B7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7"/>
            <a:ext cx="6430601" cy="1287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What is the harm in keeping records indefinitely?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1350-DEAF-4504-8FC9-E82FB5FF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1909518"/>
            <a:ext cx="6169961" cy="40532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Information Security – the more data we have, the more exposure in case of a data breach.  Hackers can't get data we no longer have.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Open records requests - more time spent locating and producing records we would not otherwise be obligated to release.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Increased data retrieval time - the more records you must search through, the longer it takes to find what you actually need.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Records maintenance is easier in smaller quantities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Increased storage costs – storage of records, both hard copy and electronic, costs money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392873-A54A-4077-810F-3AFC8F44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3" y="685801"/>
            <a:ext cx="702496" cy="5486400"/>
          </a:xfrm>
          <a:prstGeom prst="rect">
            <a:avLst/>
          </a:prstGeom>
          <a:solidFill>
            <a:srgbClr val="296A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4" descr="A picture containing text, indoor, desk, cluttered&#10;&#10;Description automatically generated">
            <a:extLst>
              <a:ext uri="{FF2B5EF4-FFF2-40B4-BE49-F238E27FC236}">
                <a16:creationId xmlns:a16="http://schemas.microsoft.com/office/drawing/2014/main" id="{AAF0F03B-7C56-47E0-AA01-A46E5C57C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558" r="13896"/>
          <a:stretch/>
        </p:blipFill>
        <p:spPr>
          <a:xfrm>
            <a:off x="7148796" y="685800"/>
            <a:ext cx="4355880" cy="5486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7CAC88-B0CB-4E8A-916D-9CB905259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2C2666-64A2-43AB-B2DB-267B04A07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51C498E-4D08-4351-959E-D3B8FEA06176}"/>
              </a:ext>
            </a:extLst>
          </p:cNvPr>
          <p:cNvSpPr txBox="1"/>
          <p:nvPr/>
        </p:nvSpPr>
        <p:spPr>
          <a:xfrm>
            <a:off x="8760015" y="5972145"/>
            <a:ext cx="274466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18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Gray Rectangle">
            <a:extLst>
              <a:ext uri="{FF2B5EF4-FFF2-40B4-BE49-F238E27FC236}">
                <a16:creationId xmlns:a16="http://schemas.microsoft.com/office/drawing/2014/main" id="{DF77EA1D-CD58-47D1-895E-0E74AE5D1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419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A2F27B-AF82-4F47-887C-2B4B9878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3DAA41-976B-4A7A-91F5-FD48E4345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031A2-F7CA-4E09-934B-CA682579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8" y="539495"/>
            <a:ext cx="8898646" cy="962223"/>
          </a:xfrm>
        </p:spPr>
        <p:txBody>
          <a:bodyPr anchor="b">
            <a:normAutofit/>
          </a:bodyPr>
          <a:lstStyle/>
          <a:p>
            <a:r>
              <a:rPr lang="en-US" sz="480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58896-8BD0-4F5F-A2EF-C7C127B16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8" y="1708287"/>
            <a:ext cx="8898650" cy="41787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OLA Records Management website – </a:t>
            </a:r>
            <a:r>
              <a:rPr lang="en-US" sz="2300" dirty="0">
                <a:hlinkClick r:id="rId3"/>
              </a:rPr>
              <a:t>www.utdallas.edu/legal/records-management</a:t>
            </a:r>
            <a:endParaRPr lang="en-US" sz="2300" dirty="0"/>
          </a:p>
          <a:p>
            <a:pPr lvl="1">
              <a:lnSpc>
                <a:spcPct val="90000"/>
              </a:lnSpc>
            </a:pPr>
            <a:r>
              <a:rPr lang="en-US" sz="2300" dirty="0"/>
              <a:t>UTD Retention Schedule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Records Disposal Request form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Faculty Cheat Sheet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Answers to basic questions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Join our distribution list</a:t>
            </a:r>
          </a:p>
          <a:p>
            <a:pPr lvl="1">
              <a:lnSpc>
                <a:spcPct val="90000"/>
              </a:lnSpc>
            </a:pP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300" dirty="0"/>
              <a:t>Shredding bins are managed by Facilities Management – shredding@utdallas.edu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F5C0F-87CD-40D8-AD4B-452395E32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F40788-FC62-4F28-9E98-397312317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1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4" descr="Question mark on green pastel background">
            <a:extLst>
              <a:ext uri="{FF2B5EF4-FFF2-40B4-BE49-F238E27FC236}">
                <a16:creationId xmlns:a16="http://schemas.microsoft.com/office/drawing/2014/main" id="{298898BF-F545-4F0D-8A54-FA51B1856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1" r="-2" b="1997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A06AD511-C9DC-4741-80E5-7BBFBEA4E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01E83-4FC6-450F-A4A6-24D64F70B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501" y="3135084"/>
            <a:ext cx="9916996" cy="1811621"/>
          </a:xfrm>
        </p:spPr>
        <p:txBody>
          <a:bodyPr anchor="t">
            <a:normAutofit fontScale="90000"/>
          </a:bodyPr>
          <a:lstStyle/>
          <a:p>
            <a:r>
              <a:rPr lang="en-US" sz="3000"/>
              <a:t>Contact us:</a:t>
            </a:r>
            <a:br>
              <a:rPr lang="en-US" sz="3000" dirty="0"/>
            </a:br>
            <a:br>
              <a:rPr lang="en-US" sz="3000" dirty="0"/>
            </a:br>
            <a:r>
              <a:rPr lang="en-US" sz="3000">
                <a:solidFill>
                  <a:schemeClr val="tx1"/>
                </a:solidFill>
              </a:rPr>
              <a:t>Legal.utdallas.edu/records-management</a:t>
            </a:r>
            <a:br>
              <a:rPr lang="en-US" sz="3000" dirty="0"/>
            </a:br>
            <a:br>
              <a:rPr lang="en-US" sz="3000" dirty="0"/>
            </a:br>
            <a:r>
              <a:rPr lang="en-US" sz="3000">
                <a:solidFill>
                  <a:schemeClr val="tx1"/>
                </a:solidFill>
              </a:rPr>
              <a:t>recordsmanagement@utdallas.edu</a:t>
            </a:r>
            <a:br>
              <a:rPr lang="en-US" sz="3000" dirty="0"/>
            </a:b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E29FA-6DF5-4580-AA08-504E9C609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978" y="2151996"/>
            <a:ext cx="9916996" cy="80702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ea typeface="+mn-lt"/>
                <a:cs typeface="+mn-lt"/>
              </a:rPr>
              <a:t>Questions?</a:t>
            </a:r>
            <a:endParaRPr lang="en-US" sz="5000">
              <a:ea typeface="+mn-lt"/>
              <a:cs typeface="+mn-lt"/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CD4D-725A-4C76-B658-BA4EDDB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What is Records Management?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FEC0-BFE2-4B28-B9C2-B970365E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ea typeface="+mn-lt"/>
                <a:cs typeface="+mn-lt"/>
              </a:rPr>
              <a:t>A set of activities required to 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systematically control</a:t>
            </a:r>
            <a:r>
              <a:rPr lang="en-US" sz="2000" b="1" dirty="0">
                <a:solidFill>
                  <a:srgbClr val="C6531F"/>
                </a:solidFill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</a:rPr>
              <a:t>the creation, receipt, use, retention, preservation, and destruction of 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recorded information</a:t>
            </a:r>
            <a:r>
              <a:rPr lang="en-US" sz="2000" b="1" dirty="0">
                <a:solidFill>
                  <a:srgbClr val="C6531F"/>
                </a:solidFill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</a:rPr>
              <a:t>maintained 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as</a:t>
            </a:r>
            <a:r>
              <a:rPr lang="en-US" sz="2000" dirty="0">
                <a:solidFill>
                  <a:srgbClr val="C6531F"/>
                </a:solidFill>
                <a:ea typeface="+mn-lt"/>
                <a:cs typeface="+mn-lt"/>
              </a:rPr>
              <a:t> </a:t>
            </a:r>
            <a:r>
              <a:rPr lang="en-US" sz="2000" b="1" dirty="0">
                <a:solidFill>
                  <a:schemeClr val="accent1"/>
                </a:solidFill>
                <a:ea typeface="+mn-lt"/>
                <a:cs typeface="+mn-lt"/>
              </a:rPr>
              <a:t>evidence</a:t>
            </a:r>
            <a:r>
              <a:rPr lang="en-US" sz="2000" dirty="0">
                <a:solidFill>
                  <a:srgbClr val="C6531F"/>
                </a:solidFill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</a:rPr>
              <a:t>of business activities and transactions </a:t>
            </a:r>
            <a:endParaRPr lang="en-US" sz="2000" dirty="0"/>
          </a:p>
          <a:p>
            <a:pPr>
              <a:spcBef>
                <a:spcPct val="20000"/>
              </a:spcBef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2000" b="1" dirty="0"/>
              <a:t>BENEFITS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ea typeface="+mn-lt"/>
                <a:cs typeface="+mn-lt"/>
              </a:rPr>
              <a:t>Provides a consistent and logical framework to handle state/university records through policies and procedures 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ea typeface="+mn-lt"/>
                <a:cs typeface="+mn-lt"/>
              </a:rPr>
              <a:t>Supports business operations with processes for capturing and maintaining evidence of official university business activities and transactions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ea typeface="+mn-lt"/>
                <a:cs typeface="+mn-lt"/>
              </a:rPr>
              <a:t>Helps reduce costs associated with information retrieval and storage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ea typeface="+mn-lt"/>
                <a:cs typeface="+mn-lt"/>
              </a:rPr>
              <a:t>Preserves history and culture of UT Dallas</a:t>
            </a:r>
          </a:p>
          <a:p>
            <a:pPr lvl="1">
              <a:spcBef>
                <a:spcPct val="20000"/>
              </a:spcBef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1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2C74-BCAA-48EE-AA2D-6AF4B2A2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Legal</a:t>
            </a:r>
            <a:r>
              <a:rPr lang="en-US">
                <a:ea typeface="+mj-lt"/>
                <a:cs typeface="+mj-lt"/>
              </a:rPr>
              <a:t> F</a:t>
            </a:r>
            <a:r>
              <a:rPr lang="en-US" b="1">
                <a:ea typeface="+mj-lt"/>
                <a:cs typeface="+mj-lt"/>
              </a:rPr>
              <a:t>oundations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97AA2-B6ED-4BBF-AD5E-14D2A6B5B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600">
                <a:ea typeface="+mn-lt"/>
                <a:cs typeface="+mn-lt"/>
              </a:rPr>
              <a:t>Federal and State law requires public institutions establish an active records management program to ensure that public records are</a:t>
            </a:r>
          </a:p>
          <a:p>
            <a:pPr lvl="1">
              <a:spcBef>
                <a:spcPct val="20000"/>
              </a:spcBef>
            </a:pPr>
            <a:r>
              <a:rPr lang="en-US" sz="2600">
                <a:ea typeface="+mn-lt"/>
                <a:cs typeface="+mn-lt"/>
              </a:rPr>
              <a:t>created, maintained, and available for public use</a:t>
            </a:r>
          </a:p>
          <a:p>
            <a:pPr lvl="1">
              <a:spcBef>
                <a:spcPct val="20000"/>
              </a:spcBef>
            </a:pPr>
            <a:r>
              <a:rPr lang="en-US" sz="2600">
                <a:ea typeface="+mn-lt"/>
                <a:cs typeface="+mn-lt"/>
              </a:rPr>
              <a:t>properly stored in public archives or destroyed</a:t>
            </a:r>
          </a:p>
          <a:p>
            <a:endParaRPr lang="en-US" sz="3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3CD0-CD6A-461D-94DD-03B998363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1545479"/>
            <a:ext cx="4909117" cy="4340852"/>
          </a:xfrm>
          <a:solidFill>
            <a:schemeClr val="bg2"/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spcBef>
                <a:spcPct val="20000"/>
              </a:spcBef>
            </a:pPr>
            <a:endParaRPr lang="en-US">
              <a:ea typeface="+mn-lt"/>
              <a:cs typeface="+mn-lt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Government Code 441.180 – 441.200 </a:t>
            </a:r>
            <a:endParaRPr lang="en-US" b="1">
              <a:solidFill>
                <a:schemeClr val="accent1"/>
              </a:solidFill>
              <a:ea typeface="+mn-lt"/>
              <a:cs typeface="+mn-lt"/>
            </a:endParaRPr>
          </a:p>
          <a:p>
            <a:pPr lvl="1"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General state records management laws </a:t>
            </a:r>
          </a:p>
          <a:p>
            <a:pPr>
              <a:spcBef>
                <a:spcPct val="20000"/>
              </a:spcBef>
            </a:pPr>
            <a:r>
              <a:rPr lang="en-US" b="1" dirty="0">
                <a:ea typeface="+mn-lt"/>
                <a:cs typeface="+mn-lt"/>
                <a:hlinkClick r:id="rId4"/>
              </a:rPr>
              <a:t>Texas Administrative Code Title 13 Part 1 Chapter 6 Subchapter A</a:t>
            </a:r>
            <a:endParaRPr lang="en-US" b="1">
              <a:ea typeface="+mn-lt"/>
              <a:cs typeface="+mn-lt"/>
            </a:endParaRPr>
          </a:p>
          <a:p>
            <a:pPr lvl="1"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Regulations regarding electronic state records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ea typeface="+mn-lt"/>
                <a:cs typeface="+mn-lt"/>
                <a:hlinkClick r:id="rId5"/>
              </a:rPr>
              <a:t>Texas Government Code 552- Public Information Act</a:t>
            </a:r>
            <a:endParaRPr lang="en-US" b="1">
              <a:ea typeface="+mn-lt"/>
              <a:cs typeface="+mn-lt"/>
            </a:endParaRPr>
          </a:p>
          <a:p>
            <a:pPr lvl="1"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Laws regarding availability of government records to the public </a:t>
            </a:r>
          </a:p>
          <a:p>
            <a:pPr>
              <a:spcBef>
                <a:spcPct val="20000"/>
              </a:spcBef>
            </a:pPr>
            <a:r>
              <a:rPr lang="en-US" b="1" dirty="0">
                <a:ea typeface="+mn-lt"/>
                <a:cs typeface="+mn-lt"/>
                <a:hlinkClick r:id="rId6"/>
              </a:rPr>
              <a:t>State of Texas Records Retention Schedule</a:t>
            </a:r>
            <a:endParaRPr lang="en-US" b="1">
              <a:ea typeface="+mn-lt"/>
              <a:cs typeface="+mn-lt"/>
            </a:endParaRPr>
          </a:p>
          <a:p>
            <a:pPr lvl="1"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Retention schedule for records common to all state agencies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ea typeface="+mn-lt"/>
                <a:cs typeface="+mn-lt"/>
                <a:hlinkClick r:id="rId7"/>
              </a:rPr>
              <a:t>State of Texas University Records Retention Schedule</a:t>
            </a:r>
            <a:endParaRPr lang="en-US" b="1">
              <a:ea typeface="+mn-lt"/>
              <a:cs typeface="+mn-lt"/>
            </a:endParaRPr>
          </a:p>
          <a:p>
            <a:pPr lvl="1"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Retention schedule for records common to all state universities </a:t>
            </a:r>
          </a:p>
          <a:p>
            <a:pPr>
              <a:spcBef>
                <a:spcPct val="20000"/>
              </a:spcBef>
            </a:pPr>
            <a:r>
              <a:rPr lang="en-US" b="1" dirty="0">
                <a:ea typeface="+mn-lt"/>
                <a:cs typeface="+mn-lt"/>
                <a:hlinkClick r:id="rId8"/>
              </a:rPr>
              <a:t>Code of Federal Regulations</a:t>
            </a:r>
            <a:endParaRPr lang="en-US" b="1">
              <a:ea typeface="+mn-lt"/>
              <a:cs typeface="+mn-lt"/>
            </a:endParaRPr>
          </a:p>
          <a:p>
            <a:pPr lvl="1"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Contains retention requirements for records of federally regulated activities or funded programs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5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6BA9-B7B7-467B-9D76-7C545F36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ea typeface="+mj-lt"/>
                <a:cs typeface="+mj-lt"/>
              </a:rPr>
              <a:t>Roles and Responsibilities</a:t>
            </a:r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6DB809-8716-4D8F-B6F4-E80EFE997F3B}"/>
              </a:ext>
            </a:extLst>
          </p:cNvPr>
          <p:cNvGrpSpPr/>
          <p:nvPr/>
        </p:nvGrpSpPr>
        <p:grpSpPr>
          <a:xfrm>
            <a:off x="604004" y="1716531"/>
            <a:ext cx="10719333" cy="4476169"/>
            <a:chOff x="559180" y="1843863"/>
            <a:chExt cx="8422895" cy="30043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3DA314-B2FC-4C4C-A324-3703E98D55AA}"/>
                </a:ext>
              </a:extLst>
            </p:cNvPr>
            <p:cNvSpPr/>
            <p:nvPr/>
          </p:nvSpPr>
          <p:spPr>
            <a:xfrm>
              <a:off x="559180" y="1843863"/>
              <a:ext cx="1562661" cy="9144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/>
                <a:t>TSLAC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B6C2A7-083A-4591-9472-AFA711B34B6C}"/>
                </a:ext>
              </a:extLst>
            </p:cNvPr>
            <p:cNvSpPr/>
            <p:nvPr/>
          </p:nvSpPr>
          <p:spPr>
            <a:xfrm>
              <a:off x="559181" y="2758263"/>
              <a:ext cx="1562660" cy="20899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Texas State Library and Archives Commission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Statutory authority for State of Texas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Maintains State records retention schedules 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tx1"/>
                  </a:solidFill>
                </a:rPr>
                <a:t>Approves UTD’s Retention Schedule</a:t>
              </a:r>
              <a:endParaRPr lang="en-US" sz="15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C25887-24B6-44A9-95EA-962C431701CB}"/>
                </a:ext>
              </a:extLst>
            </p:cNvPr>
            <p:cNvSpPr/>
            <p:nvPr/>
          </p:nvSpPr>
          <p:spPr>
            <a:xfrm>
              <a:off x="2274240" y="1843863"/>
              <a:ext cx="1562661" cy="9144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/>
                <a:t>Institution 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97D881-39B3-4C30-B1DC-3BD8090FC56B}"/>
                </a:ext>
              </a:extLst>
            </p:cNvPr>
            <p:cNvSpPr/>
            <p:nvPr/>
          </p:nvSpPr>
          <p:spPr>
            <a:xfrm>
              <a:off x="3989299" y="1843863"/>
              <a:ext cx="1562661" cy="9144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b="1"/>
                <a:t>Records Management Officer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06755F-938E-46ED-BB4D-EB8A5C588E1F}"/>
                </a:ext>
              </a:extLst>
            </p:cNvPr>
            <p:cNvSpPr/>
            <p:nvPr/>
          </p:nvSpPr>
          <p:spPr>
            <a:xfrm>
              <a:off x="5704357" y="1843863"/>
              <a:ext cx="1562661" cy="9144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/>
                <a:t>Department Head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F42494-8B1F-478F-AC98-72768196361E}"/>
                </a:ext>
              </a:extLst>
            </p:cNvPr>
            <p:cNvSpPr/>
            <p:nvPr/>
          </p:nvSpPr>
          <p:spPr>
            <a:xfrm>
              <a:off x="7419414" y="1843863"/>
              <a:ext cx="1562661" cy="91440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/>
                <a:t>Department Records Manager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A361BE-CB67-4E7E-B88D-1AFD30FC063B}"/>
                </a:ext>
              </a:extLst>
            </p:cNvPr>
            <p:cNvSpPr/>
            <p:nvPr/>
          </p:nvSpPr>
          <p:spPr>
            <a:xfrm>
              <a:off x="2274237" y="2758263"/>
              <a:ext cx="1562660" cy="20899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Responsible for active and ongoing records management program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May delegate administration to RMO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TSLAC will only conduct official business with the President or RMO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3AE8660-049D-421E-9FA1-919D03A3DE67}"/>
                </a:ext>
              </a:extLst>
            </p:cNvPr>
            <p:cNvSpPr/>
            <p:nvPr/>
          </p:nvSpPr>
          <p:spPr>
            <a:xfrm>
              <a:off x="3984783" y="2758263"/>
              <a:ext cx="1562660" cy="20899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Administers records management program at UTD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Implements controls for records retention and disposition 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Provides training, resources, and tools to departments</a:t>
              </a:r>
              <a:endParaRPr lang="en-US" sz="1500">
                <a:solidFill>
                  <a:schemeClr val="tx1"/>
                </a:solidFill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5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6076F1-8426-4106-908D-3844A7C11F50}"/>
                </a:ext>
              </a:extLst>
            </p:cNvPr>
            <p:cNvSpPr/>
            <p:nvPr/>
          </p:nvSpPr>
          <p:spPr>
            <a:xfrm>
              <a:off x="5704358" y="2758263"/>
              <a:ext cx="1562660" cy="20899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Responsible for  implementing RM program and policy in department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Designates at least one Department Records Manager</a:t>
              </a:r>
              <a:endParaRPr lang="en-US" sz="1500">
                <a:solidFill>
                  <a:schemeClr val="tx1"/>
                </a:solidFill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50">
                <a:solidFill>
                  <a:schemeClr val="tx1"/>
                </a:solidFill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5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3C05A4-E087-44EA-ABEC-E5C6523FAF4B}"/>
                </a:ext>
              </a:extLst>
            </p:cNvPr>
            <p:cNvSpPr/>
            <p:nvPr/>
          </p:nvSpPr>
          <p:spPr>
            <a:xfrm>
              <a:off x="7419414" y="2758263"/>
              <a:ext cx="1562660" cy="20899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Administers records management for department or unit at direction of business owner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Manages records 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</a:rPr>
                <a:t>Maintains tools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  <a:cs typeface="Calibri"/>
                </a:rPr>
                <a:t>Requests to dispose of records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500">
                  <a:solidFill>
                    <a:schemeClr val="tx1"/>
                  </a:solidFill>
                  <a:cs typeface="Calibri"/>
                </a:rPr>
                <a:t>Interfaces with Legal Affairs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50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8" name="Pentagon 1">
              <a:extLst>
                <a:ext uri="{FF2B5EF4-FFF2-40B4-BE49-F238E27FC236}">
                  <a16:creationId xmlns:a16="http://schemas.microsoft.com/office/drawing/2014/main" id="{DA818147-F3F1-46D0-A7D1-70E75BAD2CE3}"/>
                </a:ext>
              </a:extLst>
            </p:cNvPr>
            <p:cNvSpPr/>
            <p:nvPr/>
          </p:nvSpPr>
          <p:spPr>
            <a:xfrm>
              <a:off x="2121841" y="3171825"/>
              <a:ext cx="152396" cy="152400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Pentagon 16">
              <a:extLst>
                <a:ext uri="{FF2B5EF4-FFF2-40B4-BE49-F238E27FC236}">
                  <a16:creationId xmlns:a16="http://schemas.microsoft.com/office/drawing/2014/main" id="{3DD3592F-EB82-42FF-A317-9E85BD0425E8}"/>
                </a:ext>
              </a:extLst>
            </p:cNvPr>
            <p:cNvSpPr/>
            <p:nvPr/>
          </p:nvSpPr>
          <p:spPr>
            <a:xfrm>
              <a:off x="3832387" y="3170360"/>
              <a:ext cx="152396" cy="152400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Pentagon 18">
              <a:extLst>
                <a:ext uri="{FF2B5EF4-FFF2-40B4-BE49-F238E27FC236}">
                  <a16:creationId xmlns:a16="http://schemas.microsoft.com/office/drawing/2014/main" id="{C39883A0-15F3-43AB-BDA4-93E39BE26838}"/>
                </a:ext>
              </a:extLst>
            </p:cNvPr>
            <p:cNvSpPr/>
            <p:nvPr/>
          </p:nvSpPr>
          <p:spPr>
            <a:xfrm>
              <a:off x="5551962" y="3170360"/>
              <a:ext cx="152396" cy="152400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Pentagon 20">
              <a:extLst>
                <a:ext uri="{FF2B5EF4-FFF2-40B4-BE49-F238E27FC236}">
                  <a16:creationId xmlns:a16="http://schemas.microsoft.com/office/drawing/2014/main" id="{35BD3A9E-F260-4E96-B3A5-063A8CC2AAFA}"/>
                </a:ext>
              </a:extLst>
            </p:cNvPr>
            <p:cNvSpPr/>
            <p:nvPr/>
          </p:nvSpPr>
          <p:spPr>
            <a:xfrm>
              <a:off x="7267017" y="3170360"/>
              <a:ext cx="152396" cy="152400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831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610AE-320B-4F63-A664-8E0D745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Identifying Record Types</a:t>
            </a:r>
          </a:p>
        </p:txBody>
      </p:sp>
      <p:pic>
        <p:nvPicPr>
          <p:cNvPr id="4" name="Picture 4" descr="Papers Projects Documents - Free photo on Pixabay">
            <a:extLst>
              <a:ext uri="{FF2B5EF4-FFF2-40B4-BE49-F238E27FC236}">
                <a16:creationId xmlns:a16="http://schemas.microsoft.com/office/drawing/2014/main" id="{9B53DDF6-D446-4B6F-A765-0BA602752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0" r="5500" b="1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296A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8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Gray Rectangle">
            <a:extLst>
              <a:ext uri="{FF2B5EF4-FFF2-40B4-BE49-F238E27FC236}">
                <a16:creationId xmlns:a16="http://schemas.microsoft.com/office/drawing/2014/main" id="{DF77EA1D-CD58-47D1-895E-0E74AE5D1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419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A2F27B-AF82-4F47-887C-2B4B9878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3DAA41-976B-4A7A-91F5-FD48E4345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4FBD0-88D2-47CB-8798-65C5150B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8" y="539495"/>
            <a:ext cx="8898646" cy="1253372"/>
          </a:xfrm>
        </p:spPr>
        <p:txBody>
          <a:bodyPr anchor="b">
            <a:normAutofit/>
          </a:bodyPr>
          <a:lstStyle/>
          <a:p>
            <a:r>
              <a:rPr lang="en-US" sz="4800" b="1">
                <a:ea typeface="+mj-lt"/>
                <a:cs typeface="+mj-lt"/>
              </a:rPr>
              <a:t>What is a Record?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3435-747E-4FED-88C5-C61F92A2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8" y="2121479"/>
            <a:ext cx="10526375" cy="3765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en-US">
                <a:ea typeface="+mn-lt"/>
                <a:cs typeface="+mn-lt"/>
              </a:rPr>
              <a:t>Any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recorded</a:t>
            </a:r>
            <a:r>
              <a:rPr lang="en-US">
                <a:ea typeface="+mn-lt"/>
                <a:cs typeface="+mn-lt"/>
              </a:rPr>
              <a:t> information created or received in the course of 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conducting university business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>
              <a:spcBef>
                <a:spcPct val="20000"/>
              </a:spcBef>
            </a:pPr>
            <a:r>
              <a:rPr lang="en-US">
                <a:ea typeface="+mn-lt"/>
                <a:cs typeface="+mn-lt"/>
              </a:rPr>
              <a:t>University business includes all university activities and operations and interactions between the university and its internal and external constituents</a:t>
            </a:r>
          </a:p>
          <a:p>
            <a:pPr>
              <a:spcBef>
                <a:spcPct val="20000"/>
              </a:spcBef>
            </a:pPr>
            <a:r>
              <a:rPr lang="en-US">
                <a:ea typeface="+mn-lt"/>
                <a:cs typeface="+mn-lt"/>
              </a:rPr>
              <a:t>University records include records stored anywhere and in any format: department, enterprise, or third-party services or storage</a:t>
            </a:r>
          </a:p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F5C0F-87CD-40D8-AD4B-452395E32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F40788-FC62-4F28-9E98-397312317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5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Gray Rectangle">
            <a:extLst>
              <a:ext uri="{FF2B5EF4-FFF2-40B4-BE49-F238E27FC236}">
                <a16:creationId xmlns:a16="http://schemas.microsoft.com/office/drawing/2014/main" id="{DF77EA1D-CD58-47D1-895E-0E74AE5D1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419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A2F27B-AF82-4F47-887C-2B4B9878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3DAA41-976B-4A7A-91F5-FD48E4345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BD6A3-B2F4-4F7E-B842-0742E843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8" y="539495"/>
            <a:ext cx="8898646" cy="1184099"/>
          </a:xfrm>
        </p:spPr>
        <p:txBody>
          <a:bodyPr anchor="b">
            <a:normAutofit/>
          </a:bodyPr>
          <a:lstStyle/>
          <a:p>
            <a:r>
              <a:rPr lang="en-US" sz="4800" b="1">
                <a:ea typeface="+mj-lt"/>
                <a:cs typeface="+mj-lt"/>
              </a:rPr>
              <a:t>What is </a:t>
            </a:r>
            <a:r>
              <a:rPr lang="en-US" sz="4800" b="1" i="1">
                <a:ea typeface="+mj-lt"/>
                <a:cs typeface="+mj-lt"/>
              </a:rPr>
              <a:t>not</a:t>
            </a:r>
            <a:r>
              <a:rPr lang="en-US" sz="4800" b="1">
                <a:ea typeface="+mj-lt"/>
                <a:cs typeface="+mj-lt"/>
              </a:rPr>
              <a:t> a Record?</a:t>
            </a:r>
            <a:endParaRPr lang="en-US" sz="48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94EFF-CD4B-4E5C-A74E-F772D71E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8" y="2010642"/>
            <a:ext cx="10076286" cy="38763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ea typeface="+mn-lt"/>
                <a:cs typeface="+mn-lt"/>
              </a:rPr>
              <a:t>Non-records are identified by the state of Texas 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ea typeface="+mn-lt"/>
                <a:cs typeface="+mn-lt"/>
              </a:rPr>
              <a:t>Library or museum material made or acquired and maintained solely for reference or exhibition purposes 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ea typeface="+mn-lt"/>
                <a:cs typeface="+mn-lt"/>
              </a:rPr>
              <a:t>A stock of publications or blank forms*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ea typeface="+mn-lt"/>
                <a:cs typeface="+mn-lt"/>
              </a:rPr>
              <a:t>Catalogs or trade journals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ea typeface="+mn-lt"/>
                <a:cs typeface="+mn-lt"/>
              </a:rPr>
              <a:t>Unsolicited advertisements</a:t>
            </a:r>
          </a:p>
          <a:p>
            <a:pPr marL="685800">
              <a:lnSpc>
                <a:spcPct val="90000"/>
              </a:lnSpc>
              <a:spcBef>
                <a:spcPct val="20000"/>
              </a:spcBef>
            </a:pPr>
            <a:endParaRPr lang="en-US">
              <a:ea typeface="+mn-lt"/>
              <a:cs typeface="+mn-lt"/>
            </a:endParaRPr>
          </a:p>
          <a:p>
            <a:pPr marL="685800">
              <a:lnSpc>
                <a:spcPct val="90000"/>
              </a:lnSpc>
              <a:spcBef>
                <a:spcPct val="20000"/>
              </a:spcBef>
            </a:pPr>
            <a:endParaRPr lang="en-US">
              <a:ea typeface="+mn-lt"/>
              <a:cs typeface="+mn-lt"/>
            </a:endParaRPr>
          </a:p>
          <a:p>
            <a:pPr marL="457200" indent="0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2000">
                <a:ea typeface="+mn-lt"/>
                <a:cs typeface="+mn-lt"/>
              </a:rPr>
              <a:t>* One copy of a university publication or form should be kept as the master record by the program that created it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F5C0F-87CD-40D8-AD4B-452395E32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F40788-FC62-4F28-9E98-397312317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59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Background Gray Rectangle">
            <a:extLst>
              <a:ext uri="{FF2B5EF4-FFF2-40B4-BE49-F238E27FC236}">
                <a16:creationId xmlns:a16="http://schemas.microsoft.com/office/drawing/2014/main" id="{BE1B9A16-0615-4149-BED7-47C9B7F33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0567D1-FF61-4CA6-B81F-B2B4F04AF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C7D284-9813-43B2-A68C-63FA34499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3CB09-E2E2-45FC-84E9-AEE40A46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5370576" cy="10829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  <a:latin typeface="+mj-lt"/>
              </a:rPr>
              <a:t>Record Formats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651722-96CB-4B54-9E4A-377FF2FB3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490683" y="680190"/>
            <a:ext cx="2452419" cy="205914"/>
          </a:xfrm>
          <a:prstGeom prst="rect">
            <a:avLst/>
          </a:prstGeom>
          <a:solidFill>
            <a:srgbClr val="296A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3D19F-DEE1-4C99-B03C-4BA8503C7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900" y="2104598"/>
            <a:ext cx="5370576" cy="38712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ts val="2800"/>
              </a:lnSpc>
              <a:spcBef>
                <a:spcPct val="20000"/>
              </a:spcBef>
              <a:buFont typeface="Wingdings 2" panose="05020102010507070707" pitchFamily="18" charset="2"/>
              <a:buChar char=""/>
            </a:pPr>
            <a:r>
              <a:rPr lang="en-US" sz="2400">
                <a:solidFill>
                  <a:schemeClr val="tx1"/>
                </a:solidFill>
              </a:rPr>
              <a:t>A record may be in any format, and the retention obligations do not change</a:t>
            </a:r>
          </a:p>
          <a:p>
            <a:pPr marL="285750" indent="-228600">
              <a:lnSpc>
                <a:spcPts val="2800"/>
              </a:lnSpc>
              <a:spcBef>
                <a:spcPct val="20000"/>
              </a:spcBef>
              <a:buFont typeface="Wingdings 2" panose="05020102010507070707" pitchFamily="18" charset="2"/>
              <a:buChar char=""/>
            </a:pPr>
            <a:r>
              <a:rPr lang="en-US" sz="2400">
                <a:solidFill>
                  <a:schemeClr val="tx1"/>
                </a:solidFill>
              </a:rPr>
              <a:t>Can be the original or a copy of the original document  </a:t>
            </a:r>
          </a:p>
          <a:p>
            <a:pPr marL="285750" indent="-228600">
              <a:lnSpc>
                <a:spcPts val="2800"/>
              </a:lnSpc>
              <a:spcBef>
                <a:spcPct val="20000"/>
              </a:spcBef>
              <a:buFont typeface="Wingdings 2" panose="05020102010507070707" pitchFamily="18" charset="2"/>
              <a:buChar char=""/>
            </a:pPr>
            <a:r>
              <a:rPr lang="en-US" sz="2400">
                <a:solidFill>
                  <a:schemeClr val="tx1"/>
                </a:solidFill>
              </a:rPr>
              <a:t>Department must determine whether each record is a </a:t>
            </a:r>
            <a:r>
              <a:rPr lang="en-US" sz="2400" b="1">
                <a:solidFill>
                  <a:schemeClr val="accent1"/>
                </a:solidFill>
              </a:rPr>
              <a:t>master record</a:t>
            </a:r>
            <a:r>
              <a:rPr lang="en-US" sz="2400">
                <a:solidFill>
                  <a:schemeClr val="tx1"/>
                </a:solidFill>
              </a:rPr>
              <a:t>, a </a:t>
            </a:r>
            <a:r>
              <a:rPr lang="en-US" sz="2400" b="1">
                <a:solidFill>
                  <a:schemeClr val="accent1"/>
                </a:solidFill>
              </a:rPr>
              <a:t>convenience copy</a:t>
            </a:r>
            <a:r>
              <a:rPr lang="en-US" sz="2400">
                <a:solidFill>
                  <a:schemeClr val="tx1"/>
                </a:solidFill>
              </a:rPr>
              <a:t>, or </a:t>
            </a:r>
            <a:r>
              <a:rPr lang="en-US" sz="2400" b="1">
                <a:solidFill>
                  <a:schemeClr val="accent1"/>
                </a:solidFill>
              </a:rPr>
              <a:t>transitory information</a:t>
            </a:r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8" name="Picture 8" descr="Close-up of blueprints">
            <a:extLst>
              <a:ext uri="{FF2B5EF4-FFF2-40B4-BE49-F238E27FC236}">
                <a16:creationId xmlns:a16="http://schemas.microsoft.com/office/drawing/2014/main" id="{6988A0DB-DD65-486F-9DA7-A7BE2ACCF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6" r="8371" b="5"/>
          <a:stretch/>
        </p:blipFill>
        <p:spPr>
          <a:xfrm>
            <a:off x="6815011" y="1073994"/>
            <a:ext cx="2439268" cy="2457083"/>
          </a:xfrm>
          <a:prstGeom prst="rect">
            <a:avLst/>
          </a:prstGeom>
        </p:spPr>
      </p:pic>
      <p:pic>
        <p:nvPicPr>
          <p:cNvPr id="5" name="Picture 5" descr="Stack of colorful files">
            <a:extLst>
              <a:ext uri="{FF2B5EF4-FFF2-40B4-BE49-F238E27FC236}">
                <a16:creationId xmlns:a16="http://schemas.microsoft.com/office/drawing/2014/main" id="{651078BC-7BC6-467A-AE54-90F1A64B1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9173" r="4987" b="4"/>
          <a:stretch/>
        </p:blipFill>
        <p:spPr>
          <a:xfrm>
            <a:off x="8991616" y="324079"/>
            <a:ext cx="2439991" cy="24578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07D3502-2989-4F0A-B67A-393F02EEA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55868" y="5895713"/>
            <a:ext cx="2427899" cy="270875"/>
          </a:xfrm>
          <a:prstGeom prst="rect">
            <a:avLst/>
          </a:prstGeom>
          <a:solidFill>
            <a:srgbClr val="296A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F24F96-F1D5-4161-BEAA-16B363B4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4FEA98-0254-4DFB-BD46-4F0FA81EA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296A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A picture containing compact disk, electronics&#10;&#10;Description automatically generated">
            <a:extLst>
              <a:ext uri="{FF2B5EF4-FFF2-40B4-BE49-F238E27FC236}">
                <a16:creationId xmlns:a16="http://schemas.microsoft.com/office/drawing/2014/main" id="{860DD844-0209-4F3F-AF9A-C9BFDCA45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88482" y="3380703"/>
            <a:ext cx="2743200" cy="2163387"/>
          </a:xfrm>
          <a:prstGeom prst="rect">
            <a:avLst/>
          </a:prstGeom>
        </p:spPr>
      </p:pic>
      <p:pic>
        <p:nvPicPr>
          <p:cNvPr id="12" name="Picture 13" descr="A picture containing indoor, camera, black, electronics&#10;&#10;Description automatically generated">
            <a:extLst>
              <a:ext uri="{FF2B5EF4-FFF2-40B4-BE49-F238E27FC236}">
                <a16:creationId xmlns:a16="http://schemas.microsoft.com/office/drawing/2014/main" id="{3872F203-BE3A-43BE-BFF9-7CF7114FE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02227" y="4054505"/>
            <a:ext cx="2743200" cy="2057400"/>
          </a:xfrm>
          <a:prstGeom prst="rect">
            <a:avLst/>
          </a:prstGeom>
        </p:spPr>
      </p:pic>
      <p:pic>
        <p:nvPicPr>
          <p:cNvPr id="3" name="Picture 10" descr="Floppy Disk Lot on White Surface · Free Stock Photo">
            <a:extLst>
              <a:ext uri="{FF2B5EF4-FFF2-40B4-BE49-F238E27FC236}">
                <a16:creationId xmlns:a16="http://schemas.microsoft.com/office/drawing/2014/main" id="{355FB9D1-750E-414B-8EBD-AEABC5A49C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0263" y="2201971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1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D571-72B2-4073-9AFE-B977E6EF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 Types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A81346-0407-40D8-AC8F-A2CDE32B84F0}"/>
              </a:ext>
            </a:extLst>
          </p:cNvPr>
          <p:cNvGrpSpPr/>
          <p:nvPr/>
        </p:nvGrpSpPr>
        <p:grpSpPr>
          <a:xfrm>
            <a:off x="381000" y="1573870"/>
            <a:ext cx="10391385" cy="4272325"/>
            <a:chOff x="381000" y="1573871"/>
            <a:chExt cx="8168016" cy="3124107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E0A539E8-C8A5-4012-B381-A8CDFA384576}"/>
                </a:ext>
              </a:extLst>
            </p:cNvPr>
            <p:cNvSpPr/>
            <p:nvPr/>
          </p:nvSpPr>
          <p:spPr>
            <a:xfrm>
              <a:off x="381000" y="1579783"/>
              <a:ext cx="2520269" cy="1068265"/>
            </a:xfrm>
            <a:prstGeom prst="roundRect">
              <a:avLst/>
            </a:prstGeom>
            <a:solidFill>
              <a:schemeClr val="accent5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cap="all"/>
                <a:t>Master </a:t>
              </a:r>
            </a:p>
            <a:p>
              <a:pPr algn="ctr"/>
              <a:r>
                <a:rPr lang="en-US" b="1" cap="all"/>
                <a:t>Record</a:t>
              </a:r>
            </a:p>
            <a:p>
              <a:pPr algn="ctr"/>
              <a:r>
                <a:rPr lang="en-US" b="1" cap="all"/>
                <a:t>(Record Copy)</a:t>
              </a:r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E4F56EA9-75D8-43EF-8869-FE9D662A0434}"/>
                </a:ext>
              </a:extLst>
            </p:cNvPr>
            <p:cNvSpPr/>
            <p:nvPr/>
          </p:nvSpPr>
          <p:spPr>
            <a:xfrm>
              <a:off x="3200400" y="1580440"/>
              <a:ext cx="2518704" cy="1068265"/>
            </a:xfrm>
            <a:prstGeom prst="round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cap="all"/>
                <a:t>Convenience Copy</a:t>
              </a:r>
            </a:p>
          </p:txBody>
        </p:sp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98396ADC-9349-404D-8DD7-52818901C56B}"/>
                </a:ext>
              </a:extLst>
            </p:cNvPr>
            <p:cNvSpPr/>
            <p:nvPr/>
          </p:nvSpPr>
          <p:spPr>
            <a:xfrm>
              <a:off x="6034282" y="1573871"/>
              <a:ext cx="2514734" cy="1068265"/>
            </a:xfrm>
            <a:prstGeom prst="round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cap="all"/>
                <a:t>Transitory Information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442BB2-870B-4614-B0D0-53ADC6C5D0DE}"/>
                </a:ext>
              </a:extLst>
            </p:cNvPr>
            <p:cNvSpPr/>
            <p:nvPr/>
          </p:nvSpPr>
          <p:spPr>
            <a:xfrm>
              <a:off x="381000" y="2485887"/>
              <a:ext cx="2520270" cy="2209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tx1"/>
                  </a:solidFill>
                </a:rPr>
                <a:t>University must keep </a:t>
              </a:r>
              <a:r>
                <a:rPr lang="en-US" sz="1800" b="1">
                  <a:solidFill>
                    <a:schemeClr val="tx1"/>
                  </a:solidFill>
                </a:rPr>
                <a:t>one copy of every record </a:t>
              </a:r>
              <a:r>
                <a:rPr lang="en-US" sz="1800">
                  <a:solidFill>
                    <a:schemeClr val="tx1"/>
                  </a:solidFill>
                </a:rPr>
                <a:t>created or received through business processes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tx1"/>
                  </a:solidFill>
                </a:rPr>
                <a:t>Retention rules apply to that copy, which is the master record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800" b="1">
                  <a:solidFill>
                    <a:schemeClr val="tx1"/>
                  </a:solidFill>
                </a:rPr>
                <a:t>Cannot be destroyed without authorization from the RMO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A9C686-FE79-4786-BBAE-6E3989A26926}"/>
                </a:ext>
              </a:extLst>
            </p:cNvPr>
            <p:cNvSpPr/>
            <p:nvPr/>
          </p:nvSpPr>
          <p:spPr>
            <a:xfrm>
              <a:off x="3201878" y="2488178"/>
              <a:ext cx="2517226" cy="2209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tx1"/>
                  </a:solidFill>
                </a:rPr>
                <a:t>Copies of master records that are created for convenience, reference, or research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tx1"/>
                  </a:solidFill>
                </a:rPr>
                <a:t>Best practice to identify from start as copy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tx1"/>
                  </a:solidFill>
                </a:rPr>
                <a:t>Does not require retention or request to dispose of records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03C626-5D0C-4D6C-939C-27080E390641}"/>
                </a:ext>
              </a:extLst>
            </p:cNvPr>
            <p:cNvSpPr/>
            <p:nvPr/>
          </p:nvSpPr>
          <p:spPr>
            <a:xfrm>
              <a:off x="6034282" y="2477800"/>
              <a:ext cx="2514734" cy="2209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tx1"/>
                  </a:solidFill>
                </a:rPr>
                <a:t>Records of temporary usefulness that meet certain criteria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tx1"/>
                  </a:solidFill>
                </a:rPr>
                <a:t>Retained only until they have served their purpose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tx1"/>
                  </a:solidFill>
                </a:rPr>
                <a:t>Do not require a request to dispose of records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95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DarkSeedLeftStep">
      <a:dk1>
        <a:srgbClr val="000000"/>
      </a:dk1>
      <a:lt1>
        <a:srgbClr val="FFFFFF"/>
      </a:lt1>
      <a:dk2>
        <a:srgbClr val="213B38"/>
      </a:dk2>
      <a:lt2>
        <a:srgbClr val="E8E6E2"/>
      </a:lt2>
      <a:accent1>
        <a:srgbClr val="296AE7"/>
      </a:accent1>
      <a:accent2>
        <a:srgbClr val="17A7D5"/>
      </a:accent2>
      <a:accent3>
        <a:srgbClr val="20B59B"/>
      </a:accent3>
      <a:accent4>
        <a:srgbClr val="14BC59"/>
      </a:accent4>
      <a:accent5>
        <a:srgbClr val="23BD22"/>
      </a:accent5>
      <a:accent6>
        <a:srgbClr val="5AB914"/>
      </a:accent6>
      <a:hlink>
        <a:srgbClr val="319541"/>
      </a:hlink>
      <a:folHlink>
        <a:srgbClr val="7F7F7F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1576</Words>
  <Application>Microsoft Office PowerPoint</Application>
  <PresentationFormat>Widescreen</PresentationFormat>
  <Paragraphs>213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Dante (Headings)2</vt:lpstr>
      <vt:lpstr>Georgia Pro</vt:lpstr>
      <vt:lpstr>Helvetica Neue Medium</vt:lpstr>
      <vt:lpstr>Wingdings 2</vt:lpstr>
      <vt:lpstr>OffsetVTI</vt:lpstr>
      <vt:lpstr>Records Management</vt:lpstr>
      <vt:lpstr>What is Records Management?</vt:lpstr>
      <vt:lpstr>Legal Foundations</vt:lpstr>
      <vt:lpstr>Roles and Responsibilities</vt:lpstr>
      <vt:lpstr>Identifying Record Types</vt:lpstr>
      <vt:lpstr>What is a Record?</vt:lpstr>
      <vt:lpstr>What is not a Record?</vt:lpstr>
      <vt:lpstr>Record Formats</vt:lpstr>
      <vt:lpstr>Record Types</vt:lpstr>
      <vt:lpstr>Transitory Information</vt:lpstr>
      <vt:lpstr>Managing Records</vt:lpstr>
      <vt:lpstr>Maintaining Records</vt:lpstr>
      <vt:lpstr>Electronic Storage of Records</vt:lpstr>
      <vt:lpstr>Electronic Storage of Records</vt:lpstr>
      <vt:lpstr>UTD Records Retention Schedule</vt:lpstr>
      <vt:lpstr>Disposing of Records</vt:lpstr>
      <vt:lpstr>What is the harm in keeping records indefinitely?</vt:lpstr>
      <vt:lpstr>Tools</vt:lpstr>
      <vt:lpstr>Contact us:  Legal.utdallas.edu/records-management  recordsmanagement@utdallas.edu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2021-05-05T18:56:33Z</dcterms:created>
  <dcterms:modified xsi:type="dcterms:W3CDTF">2021-05-05T19:03:40Z</dcterms:modified>
</cp:coreProperties>
</file>